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291" r:id="rId40"/>
    <p:sldId id="289" r:id="rId41"/>
    <p:sldId id="301" r:id="rId42"/>
    <p:sldId id="302" r:id="rId43"/>
    <p:sldId id="318" r:id="rId44"/>
    <p:sldId id="290" r:id="rId45"/>
    <p:sldId id="319" r:id="rId46"/>
    <p:sldId id="320" r:id="rId47"/>
    <p:sldId id="321" r:id="rId48"/>
    <p:sldId id="324" r:id="rId49"/>
    <p:sldId id="311" r:id="rId50"/>
    <p:sldId id="325" r:id="rId51"/>
    <p:sldId id="327" r:id="rId52"/>
    <p:sldId id="304" r:id="rId53"/>
    <p:sldId id="328" r:id="rId54"/>
    <p:sldId id="329" r:id="rId55"/>
    <p:sldId id="330" r:id="rId56"/>
    <p:sldId id="331" r:id="rId57"/>
    <p:sldId id="333" r:id="rId58"/>
    <p:sldId id="332" r:id="rId59"/>
    <p:sldId id="305" r:id="rId60"/>
    <p:sldId id="334" r:id="rId61"/>
    <p:sldId id="339" r:id="rId62"/>
    <p:sldId id="340" r:id="rId63"/>
    <p:sldId id="335" r:id="rId64"/>
    <p:sldId id="341" r:id="rId65"/>
    <p:sldId id="336" r:id="rId66"/>
    <p:sldId id="310" r:id="rId67"/>
    <p:sldId id="342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44" r:id="rId78"/>
    <p:sldId id="354" r:id="rId79"/>
    <p:sldId id="357" r:id="rId80"/>
    <p:sldId id="355" r:id="rId81"/>
    <p:sldId id="356" r:id="rId82"/>
    <p:sldId id="358" r:id="rId83"/>
    <p:sldId id="312" r:id="rId84"/>
    <p:sldId id="307" r:id="rId85"/>
    <p:sldId id="308" r:id="rId86"/>
    <p:sldId id="316" r:id="rId87"/>
    <p:sldId id="306" r:id="rId88"/>
    <p:sldId id="313" r:id="rId89"/>
    <p:sldId id="314" r:id="rId90"/>
    <p:sldId id="315" r:id="rId91"/>
    <p:sldId id="317" r:id="rId92"/>
    <p:sldId id="258" r:id="rId93"/>
    <p:sldId id="257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1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0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49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 spc="-7"/>
              <a:t>April 26,</a:t>
            </a:r>
            <a:r>
              <a:rPr lang="en-US" spc="-120"/>
              <a:t> </a:t>
            </a:r>
            <a:r>
              <a:rPr lang="en-US" spc="-7"/>
              <a:t>2018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 spc="-7"/>
              <a:t>Lecture </a:t>
            </a:r>
            <a:r>
              <a:rPr lang="en-US"/>
              <a:t>8</a:t>
            </a:r>
            <a:r>
              <a:rPr lang="en-US" spc="-120"/>
              <a:t> </a:t>
            </a:r>
            <a:r>
              <a:rPr lang="en-US"/>
              <a:t>-</a:t>
            </a:r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3866">
              <a:lnSpc>
                <a:spcPts val="2480"/>
              </a:lnSpc>
            </a:pPr>
            <a:fld id="{81D60167-4931-47E6-BA6A-407CBD079E47}" type="slidenum">
              <a:rPr lang="en-US" altLang="zh-CN" smtClean="0"/>
              <a:pPr marL="33866">
                <a:lnSpc>
                  <a:spcPts val="2480"/>
                </a:lnSpc>
              </a:pPr>
              <a:t>‹#›</a:t>
            </a:fld>
            <a:r>
              <a:rPr lang="zh-CN" altLang="en-US" spc="-293"/>
              <a:t> </a:t>
            </a:r>
            <a:r>
              <a:rPr lang="en-US" altLang="zh-CN" sz="4000" spc="-9" baseline="-12500">
                <a:solidFill>
                  <a:srgbClr val="FFFFFF"/>
                </a:solidFill>
              </a:rPr>
              <a:t>0</a:t>
            </a:r>
            <a:endParaRPr lang="zh-CN" altLang="en-US" sz="4000" baseline="-12500"/>
          </a:p>
        </p:txBody>
      </p:sp>
    </p:spTree>
    <p:extLst>
      <p:ext uri="{BB962C8B-B14F-4D97-AF65-F5344CB8AC3E}">
        <p14:creationId xmlns:p14="http://schemas.microsoft.com/office/powerpoint/2010/main" val="289465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1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1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03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9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98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42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7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38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8FC63-454E-483B-86BD-FFD38534003B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D0421-1192-4D0E-9317-CDB1B5C1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52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nx/onn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correlati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tuple" TargetMode="External"/><Relationship Id="rId2" Type="http://schemas.openxmlformats.org/officeDocument/2006/relationships/hyperlink" Target="https://docs.python.org/3/library/functions.html#i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functions.html#boo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html#torch.nn.MaxUnpool2d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n.html#torch.nn.MaxUnpool1d" TargetMode="External"/><Relationship Id="rId2" Type="http://schemas.openxmlformats.org/officeDocument/2006/relationships/hyperlink" Target="https://pytorch.org/docs/stable/nn.html#torch.nn.MaxPool1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Neural Network Layers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2018.12.25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basic network model implementation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77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10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65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1601" y="1768901"/>
            <a:ext cx="6313593" cy="1430020"/>
          </a:xfrm>
          <a:custGeom>
            <a:avLst/>
            <a:gdLst/>
            <a:ahLst/>
            <a:cxnLst/>
            <a:rect l="l" t="t" r="r" b="b"/>
            <a:pathLst>
              <a:path w="4735195" h="1072514">
                <a:moveTo>
                  <a:pt x="0" y="0"/>
                </a:moveTo>
                <a:lnTo>
                  <a:pt x="4734599" y="0"/>
                </a:lnTo>
                <a:lnTo>
                  <a:pt x="4734599" y="1071899"/>
                </a:lnTo>
                <a:lnTo>
                  <a:pt x="0" y="1071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428566" y="5317451"/>
            <a:ext cx="23630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Create Tensor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objects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11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36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635366" y="4450500"/>
            <a:ext cx="108881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81182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y_pred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6056866" y="3834233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7130633" y="5279785"/>
            <a:ext cx="33104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Build graph data </a:t>
            </a:r>
            <a:r>
              <a:rPr sz="1867" dirty="0">
                <a:latin typeface="Arial"/>
                <a:cs typeface="Arial"/>
              </a:rPr>
              <a:t>structure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AND  perform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12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03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635366" y="4450500"/>
            <a:ext cx="1088813" cy="306132"/>
          </a:xfrm>
          <a:prstGeom prst="rect">
            <a:avLst/>
          </a:prstGeom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81182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y_pred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1111883" y="5022672"/>
            <a:ext cx="13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90199" y="1349767"/>
            <a:ext cx="2236893" cy="3886200"/>
          </a:xfrm>
          <a:custGeom>
            <a:avLst/>
            <a:gdLst/>
            <a:ahLst/>
            <a:cxnLst/>
            <a:rect l="l" t="t" r="r" b="b"/>
            <a:pathLst>
              <a:path w="1677670" h="2914650">
                <a:moveTo>
                  <a:pt x="1677299" y="0"/>
                </a:moveTo>
                <a:lnTo>
                  <a:pt x="1677299" y="2914499"/>
                </a:lnTo>
                <a:lnTo>
                  <a:pt x="0" y="29144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1562232" y="5181112"/>
            <a:ext cx="140667" cy="109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1124912" y="4786501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1792108" y="5635150"/>
            <a:ext cx="469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pow</a:t>
            </a:r>
            <a:endParaRPr sz="1867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97566" y="5746612"/>
            <a:ext cx="276367" cy="109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124912" y="5403947"/>
            <a:ext cx="109307" cy="238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354571" y="5746612"/>
            <a:ext cx="275967" cy="109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3571430" y="563515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endParaRPr sz="1867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48171" y="5746612"/>
            <a:ext cx="368367" cy="109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4523368" y="5633266"/>
            <a:ext cx="70527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41390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loss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83366" y="5746612"/>
            <a:ext cx="315567" cy="1093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6056866" y="4116825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7130633" y="5279785"/>
            <a:ext cx="33104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Build graph data </a:t>
            </a:r>
            <a:r>
              <a:rPr sz="1867" dirty="0">
                <a:latin typeface="Arial"/>
                <a:cs typeface="Arial"/>
              </a:rPr>
              <a:t>structure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AND  perform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13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1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334972" y="4452385"/>
            <a:ext cx="3826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5351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1716" y="4452385"/>
            <a:ext cx="785707" cy="304421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16933" rIns="0" bIns="0" rtlCol="0">
            <a:spAutoFit/>
          </a:bodyPr>
          <a:lstStyle/>
          <a:p>
            <a:pPr marL="175256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y_pre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111883" y="5022672"/>
            <a:ext cx="13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90199" y="1349767"/>
            <a:ext cx="2236893" cy="3886200"/>
          </a:xfrm>
          <a:custGeom>
            <a:avLst/>
            <a:gdLst/>
            <a:ahLst/>
            <a:cxnLst/>
            <a:rect l="l" t="t" r="r" b="b"/>
            <a:pathLst>
              <a:path w="1677670" h="2914650">
                <a:moveTo>
                  <a:pt x="1677299" y="0"/>
                </a:moveTo>
                <a:lnTo>
                  <a:pt x="1677299" y="2914499"/>
                </a:lnTo>
                <a:lnTo>
                  <a:pt x="0" y="29144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1562232" y="5181112"/>
            <a:ext cx="140667" cy="109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1124912" y="4786501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 txBox="1"/>
          <p:nvPr/>
        </p:nvSpPr>
        <p:spPr>
          <a:xfrm>
            <a:off x="1792108" y="5635150"/>
            <a:ext cx="469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pow</a:t>
            </a:r>
            <a:endParaRPr sz="1867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97566" y="5746612"/>
            <a:ext cx="276367" cy="109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124912" y="5403947"/>
            <a:ext cx="109307" cy="238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1354571" y="5746612"/>
            <a:ext cx="275967" cy="109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3571430" y="563515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048171" y="5746612"/>
            <a:ext cx="368367" cy="109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 txBox="1"/>
          <p:nvPr/>
        </p:nvSpPr>
        <p:spPr>
          <a:xfrm>
            <a:off x="4523368" y="5633266"/>
            <a:ext cx="70527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41390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loss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83366" y="5746612"/>
            <a:ext cx="315567" cy="1093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6056866" y="4635929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 txBox="1"/>
          <p:nvPr/>
        </p:nvSpPr>
        <p:spPr>
          <a:xfrm>
            <a:off x="6542133" y="5279785"/>
            <a:ext cx="436287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Search for path between loss and w1, w2  (for backprop) AND perform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21377" y="3916756"/>
            <a:ext cx="3142827" cy="1624753"/>
          </a:xfrm>
          <a:custGeom>
            <a:avLst/>
            <a:gdLst/>
            <a:ahLst/>
            <a:cxnLst/>
            <a:rect l="l" t="t" r="r" b="b"/>
            <a:pathLst>
              <a:path w="2357120" h="1218564">
                <a:moveTo>
                  <a:pt x="24741" y="0"/>
                </a:moveTo>
                <a:lnTo>
                  <a:pt x="0" y="0"/>
                </a:lnTo>
                <a:lnTo>
                  <a:pt x="0" y="1217999"/>
                </a:lnTo>
                <a:lnTo>
                  <a:pt x="2356641" y="12179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1321233" y="1627667"/>
            <a:ext cx="1355513" cy="2714413"/>
          </a:xfrm>
          <a:custGeom>
            <a:avLst/>
            <a:gdLst/>
            <a:ahLst/>
            <a:cxnLst/>
            <a:rect l="l" t="t" r="r" b="b"/>
            <a:pathLst>
              <a:path w="1016635" h="2035810">
                <a:moveTo>
                  <a:pt x="1016099" y="0"/>
                </a:moveTo>
                <a:lnTo>
                  <a:pt x="1016099" y="1677340"/>
                </a:lnTo>
                <a:lnTo>
                  <a:pt x="0" y="1677340"/>
                </a:lnTo>
                <a:lnTo>
                  <a:pt x="0" y="203534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2594053" y="1435716"/>
            <a:ext cx="163961" cy="2110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1310466" y="1638799"/>
            <a:ext cx="622300" cy="2358813"/>
          </a:xfrm>
          <a:custGeom>
            <a:avLst/>
            <a:gdLst/>
            <a:ahLst/>
            <a:cxnLst/>
            <a:rect l="l" t="t" r="r" b="b"/>
            <a:pathLst>
              <a:path w="466725" h="1769110">
                <a:moveTo>
                  <a:pt x="466199" y="0"/>
                </a:moveTo>
                <a:lnTo>
                  <a:pt x="466199" y="45079"/>
                </a:lnTo>
                <a:lnTo>
                  <a:pt x="0" y="45079"/>
                </a:lnTo>
                <a:lnTo>
                  <a:pt x="0" y="176894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1850086" y="1446849"/>
            <a:ext cx="163961" cy="2110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14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66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9364" y="3597721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6542133" y="5279785"/>
            <a:ext cx="453474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Throw away the graph, backprop path, and  rebuild it from </a:t>
            </a:r>
            <a:r>
              <a:rPr sz="1867" dirty="0">
                <a:latin typeface="Arial"/>
                <a:cs typeface="Arial"/>
              </a:rPr>
              <a:t>scratch </a:t>
            </a:r>
            <a:r>
              <a:rPr sz="1867" spc="-7" dirty="0">
                <a:latin typeface="Arial"/>
                <a:cs typeface="Arial"/>
              </a:rPr>
              <a:t>on every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iteration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15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08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635366" y="4450500"/>
            <a:ext cx="108881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81182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y_pred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6056866" y="3834233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7130633" y="5279785"/>
            <a:ext cx="33104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Build graph data </a:t>
            </a:r>
            <a:r>
              <a:rPr sz="1867" dirty="0">
                <a:latin typeface="Arial"/>
                <a:cs typeface="Arial"/>
              </a:rPr>
              <a:t>structure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AND  perform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16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97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635366" y="4450500"/>
            <a:ext cx="1088813" cy="306132"/>
          </a:xfrm>
          <a:prstGeom prst="rect">
            <a:avLst/>
          </a:prstGeom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81182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y_pred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1111883" y="5022672"/>
            <a:ext cx="13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90199" y="1349767"/>
            <a:ext cx="2236893" cy="3886200"/>
          </a:xfrm>
          <a:custGeom>
            <a:avLst/>
            <a:gdLst/>
            <a:ahLst/>
            <a:cxnLst/>
            <a:rect l="l" t="t" r="r" b="b"/>
            <a:pathLst>
              <a:path w="1677670" h="2914650">
                <a:moveTo>
                  <a:pt x="1677299" y="0"/>
                </a:moveTo>
                <a:lnTo>
                  <a:pt x="1677299" y="2914499"/>
                </a:lnTo>
                <a:lnTo>
                  <a:pt x="0" y="29144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1562232" y="5181112"/>
            <a:ext cx="140667" cy="109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1124912" y="4786501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1792108" y="5635150"/>
            <a:ext cx="469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pow</a:t>
            </a:r>
            <a:endParaRPr sz="1867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397566" y="5746612"/>
            <a:ext cx="276367" cy="109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124912" y="5403947"/>
            <a:ext cx="109307" cy="238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354571" y="5746612"/>
            <a:ext cx="275967" cy="109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 txBox="1"/>
          <p:nvPr/>
        </p:nvSpPr>
        <p:spPr>
          <a:xfrm>
            <a:off x="3571430" y="563515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endParaRPr sz="1867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048171" y="5746612"/>
            <a:ext cx="368367" cy="109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4523368" y="5633266"/>
            <a:ext cx="70527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41390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loss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83366" y="5746612"/>
            <a:ext cx="315567" cy="1093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6056866" y="4116825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7130633" y="5279785"/>
            <a:ext cx="33104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Build graph data </a:t>
            </a:r>
            <a:r>
              <a:rPr sz="1867" dirty="0">
                <a:latin typeface="Arial"/>
                <a:cs typeface="Arial"/>
              </a:rPr>
              <a:t>structure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AND  perform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17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945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5232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x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2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w1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0566" y="1013768"/>
            <a:ext cx="717127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206582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59199" y="1013768"/>
            <a:ext cx="53509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algn="ctr">
              <a:spcBef>
                <a:spcPts val="147"/>
              </a:spcBef>
            </a:pPr>
            <a:r>
              <a:rPr sz="1867" dirty="0">
                <a:latin typeface="Arial"/>
                <a:cs typeface="Arial"/>
              </a:rPr>
              <a:t>y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821167" y="145566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65265" y="14575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9932" y="1337068"/>
            <a:ext cx="266667" cy="341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562499" y="1337068"/>
            <a:ext cx="229867" cy="341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004571" y="20664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124912" y="1791666"/>
            <a:ext cx="109307" cy="250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6713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703966" y="2609866"/>
            <a:ext cx="951653" cy="336127"/>
          </a:xfrm>
          <a:custGeom>
            <a:avLst/>
            <a:gdLst/>
            <a:ahLst/>
            <a:cxnLst/>
            <a:rect l="l" t="t" r="r" b="b"/>
            <a:pathLst>
              <a:path w="713740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671399" y="0"/>
                </a:lnTo>
                <a:lnTo>
                  <a:pt x="706343" y="18698"/>
                </a:lnTo>
                <a:lnTo>
                  <a:pt x="713399" y="41999"/>
                </a:lnTo>
                <a:lnTo>
                  <a:pt x="713399" y="209999"/>
                </a:lnTo>
                <a:lnTo>
                  <a:pt x="710099" y="226348"/>
                </a:lnTo>
                <a:lnTo>
                  <a:pt x="701098" y="239698"/>
                </a:lnTo>
                <a:lnTo>
                  <a:pt x="687748" y="248699"/>
                </a:lnTo>
                <a:lnTo>
                  <a:pt x="6713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846625" y="2611750"/>
            <a:ext cx="6663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clamp</a:t>
            </a:r>
            <a:endParaRPr sz="1867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917" y="2335267"/>
            <a:ext cx="109308" cy="25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04571" y="3234847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30">
                <a:moveTo>
                  <a:pt x="0" y="0"/>
                </a:moveTo>
                <a:lnTo>
                  <a:pt x="262500" y="0"/>
                </a:lnTo>
                <a:lnTo>
                  <a:pt x="262500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1124912" y="2945867"/>
            <a:ext cx="109307" cy="2643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21167" y="3833066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4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965265" y="383495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mm</a:t>
            </a:r>
            <a:endParaRPr sz="1867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90166" y="1349767"/>
            <a:ext cx="1159087" cy="2651760"/>
          </a:xfrm>
          <a:custGeom>
            <a:avLst/>
            <a:gdLst/>
            <a:ahLst/>
            <a:cxnLst/>
            <a:rect l="l" t="t" r="r" b="b"/>
            <a:pathLst>
              <a:path w="869314" h="1988820">
                <a:moveTo>
                  <a:pt x="869099" y="0"/>
                </a:moveTo>
                <a:lnTo>
                  <a:pt x="869099" y="1988399"/>
                </a:lnTo>
                <a:lnTo>
                  <a:pt x="0" y="19883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562199" y="3946312"/>
            <a:ext cx="140667" cy="109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124917" y="3503647"/>
            <a:ext cx="109307" cy="3051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635366" y="4450499"/>
            <a:ext cx="1088813" cy="336127"/>
          </a:xfrm>
          <a:custGeom>
            <a:avLst/>
            <a:gdLst/>
            <a:ahLst/>
            <a:cxnLst/>
            <a:rect l="l" t="t" r="r" b="b"/>
            <a:pathLst>
              <a:path w="816610" h="252095">
                <a:moveTo>
                  <a:pt x="0" y="0"/>
                </a:moveTo>
                <a:lnTo>
                  <a:pt x="816299" y="0"/>
                </a:lnTo>
                <a:lnTo>
                  <a:pt x="8162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334972" y="4452385"/>
            <a:ext cx="3826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75351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d</a:t>
            </a:r>
            <a:endParaRPr sz="1867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1716" y="4452385"/>
            <a:ext cx="785707" cy="304421"/>
          </a:xfrm>
          <a:prstGeom prst="rect">
            <a:avLst/>
          </a:prstGeom>
          <a:solidFill>
            <a:srgbClr val="C9DAF7"/>
          </a:solidFill>
        </p:spPr>
        <p:txBody>
          <a:bodyPr vert="horz" wrap="square" lIns="0" tIns="16933" rIns="0" bIns="0" rtlCol="0">
            <a:spAutoFit/>
          </a:bodyPr>
          <a:lstStyle/>
          <a:p>
            <a:pPr marL="175256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y_pre</a:t>
            </a:r>
            <a:endParaRPr sz="1867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4912" y="4169067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4955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821167" y="5067947"/>
            <a:ext cx="717127" cy="336127"/>
          </a:xfrm>
          <a:custGeom>
            <a:avLst/>
            <a:gdLst/>
            <a:ahLst/>
            <a:cxnLst/>
            <a:rect l="l" t="t" r="r" b="b"/>
            <a:pathLst>
              <a:path w="53784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495599" y="0"/>
                </a:lnTo>
                <a:lnTo>
                  <a:pt x="530543" y="18698"/>
                </a:lnTo>
                <a:lnTo>
                  <a:pt x="537599" y="41999"/>
                </a:lnTo>
                <a:lnTo>
                  <a:pt x="537599" y="209999"/>
                </a:lnTo>
                <a:lnTo>
                  <a:pt x="534299" y="226348"/>
                </a:lnTo>
                <a:lnTo>
                  <a:pt x="525298" y="239698"/>
                </a:lnTo>
                <a:lnTo>
                  <a:pt x="511948" y="248699"/>
                </a:lnTo>
                <a:lnTo>
                  <a:pt x="4955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 txBox="1"/>
          <p:nvPr/>
        </p:nvSpPr>
        <p:spPr>
          <a:xfrm>
            <a:off x="1111883" y="5022672"/>
            <a:ext cx="135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90199" y="1349767"/>
            <a:ext cx="2236893" cy="3886200"/>
          </a:xfrm>
          <a:custGeom>
            <a:avLst/>
            <a:gdLst/>
            <a:ahLst/>
            <a:cxnLst/>
            <a:rect l="l" t="t" r="r" b="b"/>
            <a:pathLst>
              <a:path w="1677670" h="2914650">
                <a:moveTo>
                  <a:pt x="1677299" y="0"/>
                </a:moveTo>
                <a:lnTo>
                  <a:pt x="1677299" y="2914499"/>
                </a:lnTo>
                <a:lnTo>
                  <a:pt x="0" y="291449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1562232" y="5181112"/>
            <a:ext cx="140667" cy="109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1124912" y="4786501"/>
            <a:ext cx="109307" cy="2571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26981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89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16551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 txBox="1"/>
          <p:nvPr/>
        </p:nvSpPr>
        <p:spPr>
          <a:xfrm>
            <a:off x="1792108" y="5635150"/>
            <a:ext cx="4690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pow</a:t>
            </a:r>
            <a:endParaRPr sz="1867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97566" y="5746612"/>
            <a:ext cx="276367" cy="109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004571" y="5666865"/>
            <a:ext cx="350520" cy="269240"/>
          </a:xfrm>
          <a:custGeom>
            <a:avLst/>
            <a:gdLst/>
            <a:ahLst/>
            <a:cxnLst/>
            <a:rect l="l" t="t" r="r" b="b"/>
            <a:pathLst>
              <a:path w="262890" h="201929">
                <a:moveTo>
                  <a:pt x="0" y="0"/>
                </a:moveTo>
                <a:lnTo>
                  <a:pt x="262499" y="0"/>
                </a:lnTo>
                <a:lnTo>
                  <a:pt x="262499" y="201599"/>
                </a:lnTo>
                <a:lnTo>
                  <a:pt x="0" y="201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124912" y="5403947"/>
            <a:ext cx="109307" cy="2383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1354571" y="5746612"/>
            <a:ext cx="275967" cy="1093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514799" y="251999"/>
                </a:move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3440967" y="5633266"/>
            <a:ext cx="742527" cy="336127"/>
          </a:xfrm>
          <a:custGeom>
            <a:avLst/>
            <a:gdLst/>
            <a:ahLst/>
            <a:cxnLst/>
            <a:rect l="l" t="t" r="r" b="b"/>
            <a:pathLst>
              <a:path w="556894" h="252095">
                <a:moveTo>
                  <a:pt x="0" y="41999"/>
                </a:moveTo>
                <a:lnTo>
                  <a:pt x="3300" y="25651"/>
                </a:lnTo>
                <a:lnTo>
                  <a:pt x="12301" y="12301"/>
                </a:lnTo>
                <a:lnTo>
                  <a:pt x="25651" y="3300"/>
                </a:lnTo>
                <a:lnTo>
                  <a:pt x="41999" y="0"/>
                </a:lnTo>
                <a:lnTo>
                  <a:pt x="514799" y="0"/>
                </a:lnTo>
                <a:lnTo>
                  <a:pt x="549743" y="18698"/>
                </a:lnTo>
                <a:lnTo>
                  <a:pt x="556799" y="41999"/>
                </a:lnTo>
                <a:lnTo>
                  <a:pt x="556799" y="209999"/>
                </a:lnTo>
                <a:lnTo>
                  <a:pt x="553499" y="226348"/>
                </a:lnTo>
                <a:lnTo>
                  <a:pt x="544498" y="239698"/>
                </a:lnTo>
                <a:lnTo>
                  <a:pt x="531148" y="248699"/>
                </a:lnTo>
                <a:lnTo>
                  <a:pt x="514799" y="251999"/>
                </a:lnTo>
                <a:lnTo>
                  <a:pt x="41999" y="251999"/>
                </a:lnTo>
                <a:lnTo>
                  <a:pt x="25651" y="248699"/>
                </a:lnTo>
                <a:lnTo>
                  <a:pt x="12301" y="239698"/>
                </a:lnTo>
                <a:lnTo>
                  <a:pt x="3300" y="226348"/>
                </a:lnTo>
                <a:lnTo>
                  <a:pt x="0" y="209999"/>
                </a:lnTo>
                <a:lnTo>
                  <a:pt x="0" y="4199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 txBox="1"/>
          <p:nvPr/>
        </p:nvSpPr>
        <p:spPr>
          <a:xfrm>
            <a:off x="3571430" y="563515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sum</a:t>
            </a:r>
            <a:endParaRPr sz="186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048171" y="5746612"/>
            <a:ext cx="368367" cy="109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 txBox="1"/>
          <p:nvPr/>
        </p:nvSpPr>
        <p:spPr>
          <a:xfrm>
            <a:off x="4523368" y="5633266"/>
            <a:ext cx="705273" cy="306132"/>
          </a:xfrm>
          <a:prstGeom prst="rect">
            <a:avLst/>
          </a:prstGeom>
          <a:solidFill>
            <a:srgbClr val="C9DAF7"/>
          </a:solidFill>
          <a:ln w="9524">
            <a:solidFill>
              <a:srgbClr val="999999"/>
            </a:solidFill>
          </a:ln>
        </p:spPr>
        <p:txBody>
          <a:bodyPr vert="horz" wrap="square" lIns="0" tIns="18627" rIns="0" bIns="0" rtlCol="0">
            <a:spAutoFit/>
          </a:bodyPr>
          <a:lstStyle/>
          <a:p>
            <a:pPr marL="141390">
              <a:spcBef>
                <a:spcPts val="147"/>
              </a:spcBef>
            </a:pPr>
            <a:r>
              <a:rPr sz="1867" spc="-7" dirty="0">
                <a:latin typeface="Arial"/>
                <a:cs typeface="Arial"/>
              </a:rPr>
              <a:t>loss</a:t>
            </a:r>
            <a:endParaRPr sz="1867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83366" y="5746612"/>
            <a:ext cx="315567" cy="1093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/>
          <p:nvPr/>
        </p:nvSpPr>
        <p:spPr>
          <a:xfrm>
            <a:off x="6056866" y="4635929"/>
            <a:ext cx="5180753" cy="330200"/>
          </a:xfrm>
          <a:custGeom>
            <a:avLst/>
            <a:gdLst/>
            <a:ahLst/>
            <a:cxnLst/>
            <a:rect l="l" t="t" r="r" b="b"/>
            <a:pathLst>
              <a:path w="3885565" h="247650">
                <a:moveTo>
                  <a:pt x="0" y="0"/>
                </a:moveTo>
                <a:lnTo>
                  <a:pt x="3885299" y="0"/>
                </a:lnTo>
                <a:lnTo>
                  <a:pt x="3885299" y="247199"/>
                </a:lnTo>
                <a:lnTo>
                  <a:pt x="0" y="24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57"/>
          <p:cNvSpPr txBox="1"/>
          <p:nvPr/>
        </p:nvSpPr>
        <p:spPr>
          <a:xfrm>
            <a:off x="6542133" y="5279785"/>
            <a:ext cx="436287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Search for path between loss and w1, w2  (for backprop) AND perform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computation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21377" y="3916756"/>
            <a:ext cx="3142827" cy="1624753"/>
          </a:xfrm>
          <a:custGeom>
            <a:avLst/>
            <a:gdLst/>
            <a:ahLst/>
            <a:cxnLst/>
            <a:rect l="l" t="t" r="r" b="b"/>
            <a:pathLst>
              <a:path w="2357120" h="1218564">
                <a:moveTo>
                  <a:pt x="24741" y="0"/>
                </a:moveTo>
                <a:lnTo>
                  <a:pt x="0" y="0"/>
                </a:lnTo>
                <a:lnTo>
                  <a:pt x="0" y="1217999"/>
                </a:lnTo>
                <a:lnTo>
                  <a:pt x="2356641" y="121799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9" name="object 59"/>
          <p:cNvSpPr/>
          <p:nvPr/>
        </p:nvSpPr>
        <p:spPr>
          <a:xfrm>
            <a:off x="1321233" y="1627667"/>
            <a:ext cx="1355513" cy="2714413"/>
          </a:xfrm>
          <a:custGeom>
            <a:avLst/>
            <a:gdLst/>
            <a:ahLst/>
            <a:cxnLst/>
            <a:rect l="l" t="t" r="r" b="b"/>
            <a:pathLst>
              <a:path w="1016635" h="2035810">
                <a:moveTo>
                  <a:pt x="1016099" y="0"/>
                </a:moveTo>
                <a:lnTo>
                  <a:pt x="1016099" y="1677340"/>
                </a:lnTo>
                <a:lnTo>
                  <a:pt x="0" y="1677340"/>
                </a:lnTo>
                <a:lnTo>
                  <a:pt x="0" y="203534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0" name="object 60"/>
          <p:cNvSpPr/>
          <p:nvPr/>
        </p:nvSpPr>
        <p:spPr>
          <a:xfrm>
            <a:off x="2594053" y="1435716"/>
            <a:ext cx="163961" cy="2110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61"/>
          <p:cNvSpPr/>
          <p:nvPr/>
        </p:nvSpPr>
        <p:spPr>
          <a:xfrm>
            <a:off x="1310466" y="1638799"/>
            <a:ext cx="622300" cy="2358813"/>
          </a:xfrm>
          <a:custGeom>
            <a:avLst/>
            <a:gdLst/>
            <a:ahLst/>
            <a:cxnLst/>
            <a:rect l="l" t="t" r="r" b="b"/>
            <a:pathLst>
              <a:path w="466725" h="1769110">
                <a:moveTo>
                  <a:pt x="466199" y="0"/>
                </a:moveTo>
                <a:lnTo>
                  <a:pt x="466199" y="45079"/>
                </a:lnTo>
                <a:lnTo>
                  <a:pt x="0" y="45079"/>
                </a:lnTo>
                <a:lnTo>
                  <a:pt x="0" y="1768949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62"/>
          <p:cNvSpPr/>
          <p:nvPr/>
        </p:nvSpPr>
        <p:spPr>
          <a:xfrm>
            <a:off x="1850086" y="1446849"/>
            <a:ext cx="163961" cy="2110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6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18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8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1097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PyTorch: </a:t>
            </a: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Dynamic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61796" y="1195449"/>
            <a:ext cx="6252537" cy="377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90534" y="1734942"/>
            <a:ext cx="4567767" cy="26453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172714">
              <a:lnSpc>
                <a:spcPct val="100699"/>
              </a:lnSpc>
              <a:spcBef>
                <a:spcPts val="113"/>
              </a:spcBef>
            </a:pPr>
            <a:r>
              <a:rPr sz="2400" b="1" spc="-7" dirty="0">
                <a:latin typeface="Arial"/>
                <a:cs typeface="Arial"/>
              </a:rPr>
              <a:t>Building </a:t>
            </a:r>
            <a:r>
              <a:rPr sz="2400" spc="-7" dirty="0">
                <a:latin typeface="Arial"/>
                <a:cs typeface="Arial"/>
              </a:rPr>
              <a:t>the graph and  </a:t>
            </a:r>
            <a:r>
              <a:rPr sz="2400" b="1" spc="-7" dirty="0">
                <a:latin typeface="Arial"/>
                <a:cs typeface="Arial"/>
              </a:rPr>
              <a:t>computing </a:t>
            </a:r>
            <a:r>
              <a:rPr sz="2400" spc="-7" dirty="0">
                <a:latin typeface="Arial"/>
                <a:cs typeface="Arial"/>
              </a:rPr>
              <a:t>the graph happen at  the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time.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 algn="just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Seems inefficient, especially if we  are building the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7" dirty="0">
                <a:latin typeface="Arial"/>
                <a:cs typeface="Arial"/>
              </a:rPr>
              <a:t>graph over  and over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again...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19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9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Combined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Caffe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Torch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computational graph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Looks exactly like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and write in natural Python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 ONNX</a:t>
            </a: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More important, recently Facebook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opensource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the NLP toolkit base on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Pytext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6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74819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b="1" spc="-7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sz="48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267" y="2002709"/>
            <a:ext cx="4602480" cy="34096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Alternative: </a:t>
            </a:r>
            <a:r>
              <a:rPr sz="2400" b="1" spc="-7" dirty="0">
                <a:latin typeface="Arial"/>
                <a:cs typeface="Arial"/>
              </a:rPr>
              <a:t>Static</a:t>
            </a:r>
            <a:r>
              <a:rPr sz="2400" b="1" spc="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graphs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Step 1: Build </a:t>
            </a:r>
            <a:r>
              <a:rPr sz="2400" dirty="0">
                <a:latin typeface="Arial"/>
                <a:cs typeface="Arial"/>
              </a:rPr>
              <a:t>computational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graph  describing our </a:t>
            </a:r>
            <a:r>
              <a:rPr sz="2400" dirty="0">
                <a:latin typeface="Arial"/>
                <a:cs typeface="Arial"/>
              </a:rPr>
              <a:t>computation  </a:t>
            </a:r>
            <a:r>
              <a:rPr sz="2400" spc="-7" dirty="0">
                <a:latin typeface="Arial"/>
                <a:cs typeface="Arial"/>
              </a:rPr>
              <a:t>(including finding paths for  backprop)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22859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Step 2: Reuse the </a:t>
            </a:r>
            <a:r>
              <a:rPr sz="2400" dirty="0">
                <a:latin typeface="Arial"/>
                <a:cs typeface="Arial"/>
              </a:rPr>
              <a:t>same </a:t>
            </a:r>
            <a:r>
              <a:rPr sz="2400" spc="-7" dirty="0">
                <a:latin typeface="Arial"/>
                <a:cs typeface="Arial"/>
              </a:rPr>
              <a:t>graph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on  every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iteration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6467" y="3959365"/>
            <a:ext cx="6781100" cy="143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600217" y="719967"/>
            <a:ext cx="2810036" cy="2779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1505" y="6316700"/>
            <a:ext cx="444500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20</a:t>
            </a:fld>
            <a:endParaRPr sz="2667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6342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199" y="2362973"/>
            <a:ext cx="2795693" cy="22713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First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define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computational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graph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67">
              <a:latin typeface="Times New Roman"/>
              <a:cs typeface="Times New Roman"/>
            </a:endParaRPr>
          </a:p>
          <a:p>
            <a:pPr>
              <a:spcBef>
                <a:spcPts val="47"/>
              </a:spcBef>
            </a:pPr>
            <a:endParaRPr sz="2333">
              <a:latin typeface="Times New Roman"/>
              <a:cs typeface="Times New Roman"/>
            </a:endParaRPr>
          </a:p>
          <a:p>
            <a:pPr marL="16933" marR="126997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Then </a:t>
            </a:r>
            <a:r>
              <a:rPr sz="2400" b="1" spc="-7" dirty="0">
                <a:latin typeface="Arial"/>
                <a:cs typeface="Arial"/>
              </a:rPr>
              <a:t>run </a:t>
            </a:r>
            <a:r>
              <a:rPr sz="2400" spc="-7" dirty="0">
                <a:latin typeface="Arial"/>
                <a:cs typeface="Arial"/>
              </a:rPr>
              <a:t>the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graph  many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times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9300" y="2343964"/>
            <a:ext cx="1187025" cy="517313"/>
          </a:xfrm>
          <a:custGeom>
            <a:avLst/>
            <a:gdLst/>
            <a:ahLst/>
            <a:cxnLst/>
            <a:rect l="l" t="t" r="r" b="b"/>
            <a:pathLst>
              <a:path w="890270" h="387985">
                <a:moveTo>
                  <a:pt x="0" y="387827"/>
                </a:moveTo>
                <a:lnTo>
                  <a:pt x="889721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4586131" y="2285204"/>
            <a:ext cx="147829" cy="109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921167" y="262633"/>
            <a:ext cx="7271173" cy="3307080"/>
          </a:xfrm>
          <a:custGeom>
            <a:avLst/>
            <a:gdLst/>
            <a:ahLst/>
            <a:cxnLst/>
            <a:rect l="l" t="t" r="r" b="b"/>
            <a:pathLst>
              <a:path w="5453380" h="2480310">
                <a:moveTo>
                  <a:pt x="0" y="0"/>
                </a:moveTo>
                <a:lnTo>
                  <a:pt x="5453099" y="0"/>
                </a:lnTo>
                <a:lnTo>
                  <a:pt x="5453099" y="2479799"/>
                </a:lnTo>
                <a:lnTo>
                  <a:pt x="0" y="2479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921167" y="3668568"/>
            <a:ext cx="6832600" cy="2249593"/>
          </a:xfrm>
          <a:custGeom>
            <a:avLst/>
            <a:gdLst/>
            <a:ahLst/>
            <a:cxnLst/>
            <a:rect l="l" t="t" r="r" b="b"/>
            <a:pathLst>
              <a:path w="5124450" h="1687195">
                <a:moveTo>
                  <a:pt x="0" y="0"/>
                </a:moveTo>
                <a:lnTo>
                  <a:pt x="5124299" y="0"/>
                </a:lnTo>
                <a:lnTo>
                  <a:pt x="5124299" y="1686899"/>
                </a:lnTo>
                <a:lnTo>
                  <a:pt x="0" y="1686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3173934" y="4390133"/>
            <a:ext cx="1452033" cy="295487"/>
          </a:xfrm>
          <a:custGeom>
            <a:avLst/>
            <a:gdLst/>
            <a:ahLst/>
            <a:cxnLst/>
            <a:rect l="l" t="t" r="r" b="b"/>
            <a:pathLst>
              <a:path w="1089025" h="221614">
                <a:moveTo>
                  <a:pt x="0" y="0"/>
                </a:moveTo>
                <a:lnTo>
                  <a:pt x="1088886" y="22115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604733" y="4631186"/>
            <a:ext cx="146711" cy="107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16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560433"/>
            <a:ext cx="5934287" cy="1193800"/>
          </a:xfrm>
          <a:custGeom>
            <a:avLst/>
            <a:gdLst/>
            <a:ahLst/>
            <a:cxnLst/>
            <a:rect l="l" t="t" r="r" b="b"/>
            <a:pathLst>
              <a:path w="4450715" h="895350">
                <a:moveTo>
                  <a:pt x="0" y="0"/>
                </a:moveTo>
                <a:lnTo>
                  <a:pt x="4450499" y="0"/>
                </a:lnTo>
                <a:lnTo>
                  <a:pt x="4450499" y="894899"/>
                </a:lnTo>
                <a:lnTo>
                  <a:pt x="0" y="894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2900" y="2269542"/>
            <a:ext cx="3352800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Create </a:t>
            </a:r>
            <a:r>
              <a:rPr sz="2400" b="1" spc="-7" dirty="0">
                <a:latin typeface="Arial"/>
                <a:cs typeface="Arial"/>
              </a:rPr>
              <a:t>placeholders </a:t>
            </a:r>
            <a:r>
              <a:rPr sz="2400" spc="-7" dirty="0">
                <a:latin typeface="Arial"/>
                <a:cs typeface="Arial"/>
              </a:rPr>
              <a:t>for  input </a:t>
            </a:r>
            <a:r>
              <a:rPr sz="2400" dirty="0">
                <a:latin typeface="Arial"/>
                <a:cs typeface="Arial"/>
              </a:rPr>
              <a:t>x, </a:t>
            </a:r>
            <a:r>
              <a:rPr sz="2400" spc="-7" dirty="0">
                <a:latin typeface="Arial"/>
                <a:cs typeface="Arial"/>
              </a:rPr>
              <a:t>weights w1 and  w2, and targets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1133" y="1284547"/>
            <a:ext cx="1170092" cy="1781387"/>
          </a:xfrm>
          <a:custGeom>
            <a:avLst/>
            <a:gdLst/>
            <a:ahLst/>
            <a:cxnLst/>
            <a:rect l="l" t="t" r="r" b="b"/>
            <a:pathLst>
              <a:path w="877570" h="1336039">
                <a:moveTo>
                  <a:pt x="0" y="1335464"/>
                </a:moveTo>
                <a:lnTo>
                  <a:pt x="87715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62902" y="1175503"/>
            <a:ext cx="123745" cy="144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150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1891065"/>
            <a:ext cx="7298267" cy="1082040"/>
          </a:xfrm>
          <a:custGeom>
            <a:avLst/>
            <a:gdLst/>
            <a:ahLst/>
            <a:cxnLst/>
            <a:rect l="l" t="t" r="r" b="b"/>
            <a:pathLst>
              <a:path w="5473700" h="811530">
                <a:moveTo>
                  <a:pt x="0" y="0"/>
                </a:moveTo>
                <a:lnTo>
                  <a:pt x="5473199" y="0"/>
                </a:lnTo>
                <a:lnTo>
                  <a:pt x="5473199" y="811199"/>
                </a:lnTo>
                <a:lnTo>
                  <a:pt x="0" y="811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86134" y="4945529"/>
            <a:ext cx="450003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Forward pass: </a:t>
            </a:r>
            <a:r>
              <a:rPr sz="2133" dirty="0">
                <a:latin typeface="Arial"/>
                <a:cs typeface="Arial"/>
              </a:rPr>
              <a:t>compute </a:t>
            </a:r>
            <a:r>
              <a:rPr sz="2133" spc="-7" dirty="0">
                <a:latin typeface="Arial"/>
                <a:cs typeface="Arial"/>
              </a:rPr>
              <a:t>prediction for  </a:t>
            </a:r>
            <a:r>
              <a:rPr sz="2133" dirty="0">
                <a:latin typeface="Arial"/>
                <a:cs typeface="Arial"/>
              </a:rPr>
              <a:t>y </a:t>
            </a:r>
            <a:r>
              <a:rPr sz="2133" spc="-7" dirty="0">
                <a:latin typeface="Arial"/>
                <a:cs typeface="Arial"/>
              </a:rPr>
              <a:t>and loss. No </a:t>
            </a:r>
            <a:r>
              <a:rPr sz="2133" dirty="0">
                <a:latin typeface="Arial"/>
                <a:cs typeface="Arial"/>
              </a:rPr>
              <a:t>computation - </a:t>
            </a:r>
            <a:r>
              <a:rPr sz="2133" spc="-7" dirty="0">
                <a:latin typeface="Arial"/>
                <a:cs typeface="Arial"/>
              </a:rPr>
              <a:t>just  building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graph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0204" y="1792406"/>
            <a:ext cx="3027299" cy="303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119600" y="2431866"/>
            <a:ext cx="623145" cy="2365585"/>
          </a:xfrm>
          <a:custGeom>
            <a:avLst/>
            <a:gdLst/>
            <a:ahLst/>
            <a:cxnLst/>
            <a:rect l="l" t="t" r="r" b="b"/>
            <a:pathLst>
              <a:path w="467360" h="1774189">
                <a:moveTo>
                  <a:pt x="0" y="1773899"/>
                </a:moveTo>
                <a:lnTo>
                  <a:pt x="0" y="0"/>
                </a:lnTo>
                <a:lnTo>
                  <a:pt x="4667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729299" y="2377212"/>
            <a:ext cx="140667" cy="109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614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3113466"/>
            <a:ext cx="6629400" cy="469053"/>
          </a:xfrm>
          <a:custGeom>
            <a:avLst/>
            <a:gdLst/>
            <a:ahLst/>
            <a:cxnLst/>
            <a:rect l="l" t="t" r="r" b="b"/>
            <a:pathLst>
              <a:path w="4972050" h="351789">
                <a:moveTo>
                  <a:pt x="0" y="0"/>
                </a:moveTo>
                <a:lnTo>
                  <a:pt x="4971599" y="0"/>
                </a:lnTo>
                <a:lnTo>
                  <a:pt x="4971599" y="351599"/>
                </a:lnTo>
                <a:lnTo>
                  <a:pt x="0" y="351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2900" y="4991896"/>
            <a:ext cx="4382347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Tell TensorFlow to </a:t>
            </a:r>
            <a:r>
              <a:rPr sz="2133" dirty="0">
                <a:latin typeface="Arial"/>
                <a:cs typeface="Arial"/>
              </a:rPr>
              <a:t>compute </a:t>
            </a:r>
            <a:r>
              <a:rPr sz="2133" spc="-7" dirty="0">
                <a:latin typeface="Arial"/>
                <a:cs typeface="Arial"/>
              </a:rPr>
              <a:t>loss of  gradient with respect to w1 and w2.  No </a:t>
            </a:r>
            <a:r>
              <a:rPr sz="2133" dirty="0">
                <a:latin typeface="Arial"/>
                <a:cs typeface="Arial"/>
              </a:rPr>
              <a:t>compute - </a:t>
            </a:r>
            <a:r>
              <a:rPr sz="2133" spc="-7" dirty="0">
                <a:latin typeface="Arial"/>
                <a:cs typeface="Arial"/>
              </a:rPr>
              <a:t>just building the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graph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1599" y="3347867"/>
            <a:ext cx="601133" cy="1593427"/>
          </a:xfrm>
          <a:custGeom>
            <a:avLst/>
            <a:gdLst/>
            <a:ahLst/>
            <a:cxnLst/>
            <a:rect l="l" t="t" r="r" b="b"/>
            <a:pathLst>
              <a:path w="450850" h="1195070">
                <a:moveTo>
                  <a:pt x="0" y="1194899"/>
                </a:moveTo>
                <a:lnTo>
                  <a:pt x="0" y="0"/>
                </a:lnTo>
                <a:lnTo>
                  <a:pt x="4502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29299" y="3293212"/>
            <a:ext cx="1406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70204" y="1792406"/>
            <a:ext cx="3027299" cy="3033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425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3113466"/>
            <a:ext cx="6629400" cy="469053"/>
          </a:xfrm>
          <a:custGeom>
            <a:avLst/>
            <a:gdLst/>
            <a:ahLst/>
            <a:cxnLst/>
            <a:rect l="l" t="t" r="r" b="b"/>
            <a:pathLst>
              <a:path w="4972050" h="351789">
                <a:moveTo>
                  <a:pt x="0" y="0"/>
                </a:moveTo>
                <a:lnTo>
                  <a:pt x="4971599" y="0"/>
                </a:lnTo>
                <a:lnTo>
                  <a:pt x="4971599" y="351599"/>
                </a:lnTo>
                <a:lnTo>
                  <a:pt x="0" y="351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461131" y="1794567"/>
            <a:ext cx="3495299" cy="3457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430467" y="5573185"/>
            <a:ext cx="38514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Find paths between loss and w1,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1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3113466"/>
            <a:ext cx="6629400" cy="469053"/>
          </a:xfrm>
          <a:custGeom>
            <a:avLst/>
            <a:gdLst/>
            <a:ahLst/>
            <a:cxnLst/>
            <a:rect l="l" t="t" r="r" b="b"/>
            <a:pathLst>
              <a:path w="4972050" h="351789">
                <a:moveTo>
                  <a:pt x="0" y="0"/>
                </a:moveTo>
                <a:lnTo>
                  <a:pt x="4971599" y="0"/>
                </a:lnTo>
                <a:lnTo>
                  <a:pt x="4971599" y="351599"/>
                </a:lnTo>
                <a:lnTo>
                  <a:pt x="0" y="351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430467" y="5528769"/>
            <a:ext cx="40208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Add new operators to the graph which  </a:t>
            </a:r>
            <a:r>
              <a:rPr sz="1867" dirty="0">
                <a:latin typeface="Arial"/>
                <a:cs typeface="Arial"/>
              </a:rPr>
              <a:t>compute </a:t>
            </a:r>
            <a:r>
              <a:rPr sz="1867" spc="-7" dirty="0">
                <a:latin typeface="Arial"/>
                <a:cs typeface="Arial"/>
              </a:rPr>
              <a:t>grad_w1 and</a:t>
            </a:r>
            <a:r>
              <a:rPr sz="1867" spc="-4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grad_w2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134" y="1659999"/>
            <a:ext cx="3310633" cy="382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77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3726437"/>
            <a:ext cx="6629400" cy="325120"/>
          </a:xfrm>
          <a:custGeom>
            <a:avLst/>
            <a:gdLst/>
            <a:ahLst/>
            <a:cxnLst/>
            <a:rect l="l" t="t" r="r" b="b"/>
            <a:pathLst>
              <a:path w="4972050" h="243839">
                <a:moveTo>
                  <a:pt x="0" y="0"/>
                </a:moveTo>
                <a:lnTo>
                  <a:pt x="4971599" y="0"/>
                </a:lnTo>
                <a:lnTo>
                  <a:pt x="4971599" y="243299"/>
                </a:lnTo>
                <a:lnTo>
                  <a:pt x="0" y="243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51800" y="4693275"/>
            <a:ext cx="4013200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algn="just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Now done building our graph, 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7" dirty="0">
                <a:latin typeface="Arial"/>
                <a:cs typeface="Arial"/>
              </a:rPr>
              <a:t>we enter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b="1" spc="-7" dirty="0">
                <a:latin typeface="Arial"/>
                <a:cs typeface="Arial"/>
              </a:rPr>
              <a:t>session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7" dirty="0">
                <a:latin typeface="Arial"/>
                <a:cs typeface="Arial"/>
              </a:rPr>
              <a:t>we  </a:t>
            </a:r>
            <a:r>
              <a:rPr sz="2400" dirty="0">
                <a:latin typeface="Arial"/>
                <a:cs typeface="Arial"/>
              </a:rPr>
              <a:t>can </a:t>
            </a:r>
            <a:r>
              <a:rPr sz="2400" spc="-7" dirty="0">
                <a:latin typeface="Arial"/>
                <a:cs typeface="Arial"/>
              </a:rPr>
              <a:t>actually run 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graph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6401" y="3969239"/>
            <a:ext cx="1079500" cy="672253"/>
          </a:xfrm>
          <a:custGeom>
            <a:avLst/>
            <a:gdLst/>
            <a:ahLst/>
            <a:cxnLst/>
            <a:rect l="l" t="t" r="r" b="b"/>
            <a:pathLst>
              <a:path w="809625" h="504189">
                <a:moveTo>
                  <a:pt x="0" y="504147"/>
                </a:moveTo>
                <a:lnTo>
                  <a:pt x="808994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30170" y="3895576"/>
            <a:ext cx="145415" cy="121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54915" y="1771683"/>
            <a:ext cx="2298519" cy="2748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38438" y="6316701"/>
            <a:ext cx="386927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480"/>
              </a:lnSpc>
            </a:pPr>
            <a:r>
              <a:rPr sz="4000" spc="-959" baseline="-125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733" spc="-333" dirty="0">
                <a:latin typeface="Arial"/>
                <a:cs typeface="Arial"/>
              </a:rPr>
              <a:t>9</a:t>
            </a:r>
            <a:r>
              <a:rPr sz="4000" spc="-1729" baseline="-125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733" spc="-7" dirty="0">
                <a:latin typeface="Arial"/>
                <a:cs typeface="Arial"/>
              </a:rPr>
              <a:t>6</a:t>
            </a:r>
            <a:endParaRPr sz="1733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3972233"/>
            <a:ext cx="6629400" cy="1104900"/>
          </a:xfrm>
          <a:custGeom>
            <a:avLst/>
            <a:gdLst/>
            <a:ahLst/>
            <a:cxnLst/>
            <a:rect l="l" t="t" r="r" b="b"/>
            <a:pathLst>
              <a:path w="4972050" h="828675">
                <a:moveTo>
                  <a:pt x="0" y="0"/>
                </a:moveTo>
                <a:lnTo>
                  <a:pt x="4971599" y="0"/>
                </a:lnTo>
                <a:lnTo>
                  <a:pt x="4971599" y="828299"/>
                </a:lnTo>
                <a:lnTo>
                  <a:pt x="0" y="82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18099" y="5027729"/>
            <a:ext cx="3538220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Create numpy arrays that will  fill in the placeholders</a:t>
            </a:r>
            <a:r>
              <a:rPr sz="2133" spc="-8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above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6333" y="4634035"/>
            <a:ext cx="802640" cy="831427"/>
          </a:xfrm>
          <a:custGeom>
            <a:avLst/>
            <a:gdLst/>
            <a:ahLst/>
            <a:cxnLst/>
            <a:rect l="l" t="t" r="r" b="b"/>
            <a:pathLst>
              <a:path w="601979" h="623570">
                <a:moveTo>
                  <a:pt x="0" y="623073"/>
                </a:moveTo>
                <a:lnTo>
                  <a:pt x="601606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45594" y="4538413"/>
            <a:ext cx="135645" cy="137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954915" y="1771683"/>
            <a:ext cx="2298519" cy="2748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800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21170" y="262637"/>
            <a:ext cx="7270829" cy="5655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9" y="192687"/>
            <a:ext cx="3376507" cy="1504044"/>
          </a:xfrm>
          <a:prstGeom prst="rect">
            <a:avLst/>
          </a:prstGeom>
        </p:spPr>
        <p:txBody>
          <a:bodyPr vert="horz" wrap="square" lIns="0" tIns="1185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9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TensorFlow: 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sz="48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Net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94399" y="5082234"/>
            <a:ext cx="7113693" cy="977900"/>
          </a:xfrm>
          <a:custGeom>
            <a:avLst/>
            <a:gdLst/>
            <a:ahLst/>
            <a:cxnLst/>
            <a:rect l="l" t="t" r="r" b="b"/>
            <a:pathLst>
              <a:path w="5335270" h="733425">
                <a:moveTo>
                  <a:pt x="0" y="0"/>
                </a:moveTo>
                <a:lnTo>
                  <a:pt x="5335199" y="0"/>
                </a:lnTo>
                <a:lnTo>
                  <a:pt x="5335199" y="733199"/>
                </a:lnTo>
                <a:lnTo>
                  <a:pt x="0" y="73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39400" y="4694630"/>
            <a:ext cx="4048760" cy="135105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latin typeface="Arial"/>
                <a:cs typeface="Arial"/>
              </a:rPr>
              <a:t>Run the graph: feed in the numpy  arrays for </a:t>
            </a:r>
            <a:r>
              <a:rPr sz="2133" dirty="0">
                <a:latin typeface="Arial"/>
                <a:cs typeface="Arial"/>
              </a:rPr>
              <a:t>x, y, </a:t>
            </a:r>
            <a:r>
              <a:rPr sz="2133" spc="-7" dirty="0">
                <a:latin typeface="Arial"/>
                <a:cs typeface="Arial"/>
              </a:rPr>
              <a:t>w1, and w2; get  numpy arrays for loss, grad_w1,  and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grad_w2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89201" y="5399833"/>
            <a:ext cx="656167" cy="139700"/>
          </a:xfrm>
          <a:custGeom>
            <a:avLst/>
            <a:gdLst/>
            <a:ahLst/>
            <a:cxnLst/>
            <a:rect l="l" t="t" r="r" b="b"/>
            <a:pathLst>
              <a:path w="492125" h="104775">
                <a:moveTo>
                  <a:pt x="0" y="0"/>
                </a:moveTo>
                <a:lnTo>
                  <a:pt x="492099" y="10462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723907" y="5485602"/>
            <a:ext cx="146872" cy="107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088149" y="1804983"/>
            <a:ext cx="2298519" cy="2748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6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167" y="275154"/>
            <a:ext cx="479806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dirty="0"/>
              <a:t>A zoo </a:t>
            </a:r>
            <a:r>
              <a:rPr sz="4000" spc="-7" dirty="0"/>
              <a:t>of</a:t>
            </a:r>
            <a:r>
              <a:rPr sz="4000" spc="-147" dirty="0"/>
              <a:t> </a:t>
            </a:r>
            <a:r>
              <a:rPr sz="4000" spc="-7" dirty="0"/>
              <a:t>frameworks!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70766" y="1790444"/>
            <a:ext cx="1944793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Caffe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(UC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Berkeley)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766" y="3205344"/>
            <a:ext cx="2469727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Torch</a:t>
            </a:r>
            <a:endParaRPr sz="3200" dirty="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(NYU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Facebook)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766" y="4620244"/>
            <a:ext cx="1728047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Theano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(U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Montreal)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100" y="4657710"/>
            <a:ext cx="2150533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TensorFlow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(Google)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7101" y="1740445"/>
            <a:ext cx="1575647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Caffe2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(Facebook)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8501" y="3205345"/>
            <a:ext cx="1575647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PyTorch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(Facebook)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20134" y="2209733"/>
            <a:ext cx="1071033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2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3971684" y="2127753"/>
            <a:ext cx="211001" cy="163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402467" y="3732100"/>
            <a:ext cx="542712" cy="0"/>
          </a:xfrm>
          <a:custGeom>
            <a:avLst/>
            <a:gdLst/>
            <a:ahLst/>
            <a:cxnLst/>
            <a:rect l="l" t="t" r="r" b="b"/>
            <a:pathLst>
              <a:path w="407035">
                <a:moveTo>
                  <a:pt x="0" y="0"/>
                </a:moveTo>
                <a:lnTo>
                  <a:pt x="406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926017" y="3650120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685099" y="5039532"/>
            <a:ext cx="1170940" cy="0"/>
          </a:xfrm>
          <a:custGeom>
            <a:avLst/>
            <a:gdLst/>
            <a:ahLst/>
            <a:cxnLst/>
            <a:rect l="l" t="t" r="r" b="b"/>
            <a:pathLst>
              <a:path w="878205">
                <a:moveTo>
                  <a:pt x="0" y="0"/>
                </a:moveTo>
                <a:lnTo>
                  <a:pt x="877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836650" y="4957553"/>
            <a:ext cx="211001" cy="163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9766565" y="2465727"/>
            <a:ext cx="1473200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CNTK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(Microsoft)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567" y="6290133"/>
            <a:ext cx="118338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April 26,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2018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80333" y="905576"/>
            <a:ext cx="2560319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PaddlePaddle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(Baidu)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7333" y="2249478"/>
            <a:ext cx="1866900" cy="12604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MXNet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2873"/>
              </a:lnSpc>
            </a:pPr>
            <a:r>
              <a:rPr sz="2400" spc="-7" dirty="0">
                <a:latin typeface="Arial"/>
                <a:cs typeface="Arial"/>
              </a:rPr>
              <a:t>(Amazon)</a:t>
            </a:r>
            <a:endParaRPr sz="2400">
              <a:latin typeface="Arial"/>
              <a:cs typeface="Arial"/>
            </a:endParaRPr>
          </a:p>
          <a:p>
            <a:pPr marL="16933" marR="6773" algn="just">
              <a:lnSpc>
                <a:spcPct val="104200"/>
              </a:lnSpc>
              <a:spcBef>
                <a:spcPts val="40"/>
              </a:spcBef>
            </a:pPr>
            <a:r>
              <a:rPr sz="800" spc="-7" dirty="0">
                <a:latin typeface="Arial"/>
                <a:cs typeface="Arial"/>
              </a:rPr>
              <a:t>Developed by </a:t>
            </a:r>
            <a:r>
              <a:rPr sz="800" dirty="0">
                <a:latin typeface="Arial"/>
                <a:cs typeface="Arial"/>
              </a:rPr>
              <a:t>U </a:t>
            </a:r>
            <a:r>
              <a:rPr sz="800" spc="-7" dirty="0">
                <a:latin typeface="Arial"/>
                <a:cs typeface="Arial"/>
              </a:rPr>
              <a:t>Washington, CMU, </a:t>
            </a:r>
            <a:r>
              <a:rPr sz="800" dirty="0">
                <a:latin typeface="Arial"/>
                <a:cs typeface="Arial"/>
              </a:rPr>
              <a:t>MIT,  </a:t>
            </a:r>
            <a:r>
              <a:rPr sz="800" spc="-7" dirty="0">
                <a:latin typeface="Arial"/>
                <a:cs typeface="Arial"/>
              </a:rPr>
              <a:t>Hong Kong U, etc but </a:t>
            </a:r>
            <a:r>
              <a:rPr sz="800" dirty="0">
                <a:latin typeface="Arial"/>
                <a:cs typeface="Arial"/>
              </a:rPr>
              <a:t>main </a:t>
            </a:r>
            <a:r>
              <a:rPr sz="800" spc="-7" dirty="0">
                <a:latin typeface="Arial"/>
                <a:cs typeface="Arial"/>
              </a:rPr>
              <a:t>framework of  </a:t>
            </a:r>
            <a:r>
              <a:rPr sz="800" dirty="0">
                <a:latin typeface="Arial"/>
                <a:cs typeface="Arial"/>
              </a:rPr>
              <a:t>choice </a:t>
            </a:r>
            <a:r>
              <a:rPr sz="800" spc="-7" dirty="0">
                <a:latin typeface="Arial"/>
                <a:cs typeface="Arial"/>
              </a:rPr>
              <a:t>at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7" dirty="0">
                <a:latin typeface="Arial"/>
                <a:cs typeface="Arial"/>
              </a:rPr>
              <a:t>AWS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11967" y="5470211"/>
            <a:ext cx="23351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And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others...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48767" y="912045"/>
            <a:ext cx="14562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Chainer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86634" y="4142245"/>
            <a:ext cx="27660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Deeplearning4j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3205" y="3139464"/>
            <a:ext cx="5972962" cy="1170713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91167" y="1371638"/>
            <a:ext cx="2267751" cy="3275486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70332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Static </a:t>
            </a:r>
            <a:r>
              <a:rPr sz="4800" dirty="0"/>
              <a:t>vs </a:t>
            </a:r>
            <a:r>
              <a:rPr sz="4800" spc="-7" dirty="0"/>
              <a:t>Dynamic</a:t>
            </a:r>
            <a:r>
              <a:rPr sz="4800" spc="-133" dirty="0"/>
              <a:t> </a:t>
            </a:r>
            <a:r>
              <a:rPr sz="4800" spc="-7" dirty="0"/>
              <a:t>Graphs</a:t>
            </a:r>
            <a:endParaRPr sz="4800" dirty="0"/>
          </a:p>
        </p:txBody>
      </p:sp>
      <p:sp>
        <p:nvSpPr>
          <p:cNvPr id="3" name="object 3"/>
          <p:cNvSpPr/>
          <p:nvPr/>
        </p:nvSpPr>
        <p:spPr>
          <a:xfrm>
            <a:off x="357701" y="1728934"/>
            <a:ext cx="4830732" cy="44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54434" y="1061618"/>
            <a:ext cx="38624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-7" dirty="0">
                <a:latin typeface="Arial"/>
                <a:cs typeface="Arial"/>
              </a:rPr>
              <a:t>TensorFlow</a:t>
            </a:r>
            <a:r>
              <a:rPr sz="1867" spc="-7" dirty="0">
                <a:latin typeface="Arial"/>
                <a:cs typeface="Arial"/>
              </a:rPr>
              <a:t>: Build graph once, then  run many times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(</a:t>
            </a:r>
            <a:r>
              <a:rPr sz="1867" b="1" spc="-7" dirty="0">
                <a:latin typeface="Arial"/>
                <a:cs typeface="Arial"/>
              </a:rPr>
              <a:t>static)</a:t>
            </a:r>
            <a:endParaRPr sz="18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77000" y="1061618"/>
            <a:ext cx="39005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b="1" spc="-7" dirty="0">
                <a:latin typeface="Arial"/>
                <a:cs typeface="Arial"/>
              </a:rPr>
              <a:t>PyTorch</a:t>
            </a:r>
            <a:r>
              <a:rPr sz="1867" spc="-7" dirty="0">
                <a:latin typeface="Arial"/>
                <a:cs typeface="Arial"/>
              </a:rPr>
              <a:t>: Each forward pass defines  </a:t>
            </a:r>
            <a:r>
              <a:rPr sz="1867" dirty="0">
                <a:latin typeface="Arial"/>
                <a:cs typeface="Arial"/>
              </a:rPr>
              <a:t>a </a:t>
            </a:r>
            <a:r>
              <a:rPr sz="1867" spc="-7" dirty="0">
                <a:latin typeface="Arial"/>
                <a:cs typeface="Arial"/>
              </a:rPr>
              <a:t>new graph</a:t>
            </a:r>
            <a:r>
              <a:rPr sz="1867" spc="-3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(</a:t>
            </a:r>
            <a:r>
              <a:rPr sz="1867" b="1" spc="-7" dirty="0">
                <a:latin typeface="Arial"/>
                <a:cs typeface="Arial"/>
              </a:rPr>
              <a:t>dynamic)</a:t>
            </a:r>
            <a:endParaRPr sz="1867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56366" y="1679266"/>
            <a:ext cx="417407" cy="2932007"/>
          </a:xfrm>
          <a:custGeom>
            <a:avLst/>
            <a:gdLst/>
            <a:ahLst/>
            <a:cxnLst/>
            <a:rect l="l" t="t" r="r" b="b"/>
            <a:pathLst>
              <a:path w="313054" h="2199004">
                <a:moveTo>
                  <a:pt x="0" y="0"/>
                </a:moveTo>
                <a:lnTo>
                  <a:pt x="30664" y="3323"/>
                </a:lnTo>
                <a:lnTo>
                  <a:pt x="59870" y="13046"/>
                </a:lnTo>
                <a:lnTo>
                  <a:pt x="110626" y="50201"/>
                </a:lnTo>
                <a:lnTo>
                  <a:pt x="144540" y="105806"/>
                </a:lnTo>
                <a:lnTo>
                  <a:pt x="156449" y="171397"/>
                </a:lnTo>
                <a:lnTo>
                  <a:pt x="156449" y="927802"/>
                </a:lnTo>
                <a:lnTo>
                  <a:pt x="162038" y="973366"/>
                </a:lnTo>
                <a:lnTo>
                  <a:pt x="177809" y="1014310"/>
                </a:lnTo>
                <a:lnTo>
                  <a:pt x="202273" y="1048998"/>
                </a:lnTo>
                <a:lnTo>
                  <a:pt x="233936" y="1075799"/>
                </a:lnTo>
                <a:lnTo>
                  <a:pt x="271309" y="1093077"/>
                </a:lnTo>
                <a:lnTo>
                  <a:pt x="312899" y="1099199"/>
                </a:lnTo>
                <a:lnTo>
                  <a:pt x="271309" y="1105322"/>
                </a:lnTo>
                <a:lnTo>
                  <a:pt x="233936" y="1122600"/>
                </a:lnTo>
                <a:lnTo>
                  <a:pt x="202273" y="1149401"/>
                </a:lnTo>
                <a:lnTo>
                  <a:pt x="177809" y="1184089"/>
                </a:lnTo>
                <a:lnTo>
                  <a:pt x="162038" y="1225033"/>
                </a:lnTo>
                <a:lnTo>
                  <a:pt x="156449" y="1270597"/>
                </a:lnTo>
                <a:lnTo>
                  <a:pt x="156449" y="2027002"/>
                </a:lnTo>
                <a:lnTo>
                  <a:pt x="150861" y="2072566"/>
                </a:lnTo>
                <a:lnTo>
                  <a:pt x="135089" y="2113510"/>
                </a:lnTo>
                <a:lnTo>
                  <a:pt x="110626" y="2148198"/>
                </a:lnTo>
                <a:lnTo>
                  <a:pt x="78963" y="2174999"/>
                </a:lnTo>
                <a:lnTo>
                  <a:pt x="41590" y="2192277"/>
                </a:lnTo>
                <a:lnTo>
                  <a:pt x="0" y="2198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770934" y="2820351"/>
            <a:ext cx="640079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Build  graph</a:t>
            </a:r>
            <a:endParaRPr sz="18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88433" y="5514732"/>
            <a:ext cx="417407" cy="655320"/>
          </a:xfrm>
          <a:custGeom>
            <a:avLst/>
            <a:gdLst/>
            <a:ahLst/>
            <a:cxnLst/>
            <a:rect l="l" t="t" r="r" b="b"/>
            <a:pathLst>
              <a:path w="313054" h="491489">
                <a:moveTo>
                  <a:pt x="0" y="0"/>
                </a:moveTo>
                <a:lnTo>
                  <a:pt x="60897" y="6724"/>
                </a:lnTo>
                <a:lnTo>
                  <a:pt x="110626" y="25064"/>
                </a:lnTo>
                <a:lnTo>
                  <a:pt x="144155" y="52265"/>
                </a:lnTo>
                <a:lnTo>
                  <a:pt x="156449" y="85574"/>
                </a:lnTo>
                <a:lnTo>
                  <a:pt x="156449" y="160124"/>
                </a:lnTo>
                <a:lnTo>
                  <a:pt x="168744" y="193434"/>
                </a:lnTo>
                <a:lnTo>
                  <a:pt x="202273" y="220635"/>
                </a:lnTo>
                <a:lnTo>
                  <a:pt x="252002" y="238975"/>
                </a:lnTo>
                <a:lnTo>
                  <a:pt x="312899" y="245699"/>
                </a:lnTo>
                <a:lnTo>
                  <a:pt x="252002" y="252424"/>
                </a:lnTo>
                <a:lnTo>
                  <a:pt x="202273" y="270764"/>
                </a:lnTo>
                <a:lnTo>
                  <a:pt x="168744" y="297965"/>
                </a:lnTo>
                <a:lnTo>
                  <a:pt x="156449" y="331274"/>
                </a:lnTo>
                <a:lnTo>
                  <a:pt x="156449" y="405824"/>
                </a:lnTo>
                <a:lnTo>
                  <a:pt x="144155" y="439134"/>
                </a:lnTo>
                <a:lnTo>
                  <a:pt x="110626" y="466335"/>
                </a:lnTo>
                <a:lnTo>
                  <a:pt x="60897" y="484675"/>
                </a:lnTo>
                <a:lnTo>
                  <a:pt x="0" y="491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706367" y="5432918"/>
            <a:ext cx="10481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Run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each  iteration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78200" y="3886332"/>
            <a:ext cx="513080" cy="1317413"/>
          </a:xfrm>
          <a:custGeom>
            <a:avLst/>
            <a:gdLst/>
            <a:ahLst/>
            <a:cxnLst/>
            <a:rect l="l" t="t" r="r" b="b"/>
            <a:pathLst>
              <a:path w="384810" h="988060">
                <a:moveTo>
                  <a:pt x="384299" y="0"/>
                </a:moveTo>
                <a:lnTo>
                  <a:pt x="333218" y="5590"/>
                </a:lnTo>
                <a:lnTo>
                  <a:pt x="287318" y="21366"/>
                </a:lnTo>
                <a:lnTo>
                  <a:pt x="248429" y="45837"/>
                </a:lnTo>
                <a:lnTo>
                  <a:pt x="218384" y="77510"/>
                </a:lnTo>
                <a:lnTo>
                  <a:pt x="199013" y="114894"/>
                </a:lnTo>
                <a:lnTo>
                  <a:pt x="192149" y="156498"/>
                </a:lnTo>
                <a:lnTo>
                  <a:pt x="192149" y="337301"/>
                </a:lnTo>
                <a:lnTo>
                  <a:pt x="185286" y="378905"/>
                </a:lnTo>
                <a:lnTo>
                  <a:pt x="165915" y="416289"/>
                </a:lnTo>
                <a:lnTo>
                  <a:pt x="135870" y="447962"/>
                </a:lnTo>
                <a:lnTo>
                  <a:pt x="96981" y="472433"/>
                </a:lnTo>
                <a:lnTo>
                  <a:pt x="51081" y="488209"/>
                </a:lnTo>
                <a:lnTo>
                  <a:pt x="0" y="493799"/>
                </a:lnTo>
                <a:lnTo>
                  <a:pt x="51081" y="499390"/>
                </a:lnTo>
                <a:lnTo>
                  <a:pt x="96981" y="515166"/>
                </a:lnTo>
                <a:lnTo>
                  <a:pt x="135870" y="539637"/>
                </a:lnTo>
                <a:lnTo>
                  <a:pt x="165915" y="571310"/>
                </a:lnTo>
                <a:lnTo>
                  <a:pt x="185286" y="608694"/>
                </a:lnTo>
                <a:lnTo>
                  <a:pt x="192149" y="650298"/>
                </a:lnTo>
                <a:lnTo>
                  <a:pt x="192149" y="831101"/>
                </a:lnTo>
                <a:lnTo>
                  <a:pt x="199013" y="872705"/>
                </a:lnTo>
                <a:lnTo>
                  <a:pt x="218384" y="910089"/>
                </a:lnTo>
                <a:lnTo>
                  <a:pt x="248429" y="941762"/>
                </a:lnTo>
                <a:lnTo>
                  <a:pt x="287318" y="966233"/>
                </a:lnTo>
                <a:lnTo>
                  <a:pt x="333218" y="982009"/>
                </a:lnTo>
                <a:lnTo>
                  <a:pt x="384299" y="9875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976999" y="5305085"/>
            <a:ext cx="26678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New graph each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iteration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90737" y="4558201"/>
            <a:ext cx="1589193" cy="1071880"/>
          </a:xfrm>
          <a:custGeom>
            <a:avLst/>
            <a:gdLst/>
            <a:ahLst/>
            <a:cxnLst/>
            <a:rect l="l" t="t" r="r" b="b"/>
            <a:pathLst>
              <a:path w="1191895" h="803910">
                <a:moveTo>
                  <a:pt x="1191672" y="803548"/>
                </a:moveTo>
                <a:lnTo>
                  <a:pt x="1125098" y="802657"/>
                </a:lnTo>
                <a:lnTo>
                  <a:pt x="1059607" y="800030"/>
                </a:lnTo>
                <a:lnTo>
                  <a:pt x="995282" y="795737"/>
                </a:lnTo>
                <a:lnTo>
                  <a:pt x="932206" y="789846"/>
                </a:lnTo>
                <a:lnTo>
                  <a:pt x="870463" y="782428"/>
                </a:lnTo>
                <a:lnTo>
                  <a:pt x="810135" y="773552"/>
                </a:lnTo>
                <a:lnTo>
                  <a:pt x="751305" y="763287"/>
                </a:lnTo>
                <a:lnTo>
                  <a:pt x="694058" y="751703"/>
                </a:lnTo>
                <a:lnTo>
                  <a:pt x="638475" y="738869"/>
                </a:lnTo>
                <a:lnTo>
                  <a:pt x="584640" y="724855"/>
                </a:lnTo>
                <a:lnTo>
                  <a:pt x="532636" y="709729"/>
                </a:lnTo>
                <a:lnTo>
                  <a:pt x="482546" y="693562"/>
                </a:lnTo>
                <a:lnTo>
                  <a:pt x="434453" y="676423"/>
                </a:lnTo>
                <a:lnTo>
                  <a:pt x="388441" y="658382"/>
                </a:lnTo>
                <a:lnTo>
                  <a:pt x="344592" y="639507"/>
                </a:lnTo>
                <a:lnTo>
                  <a:pt x="302990" y="619868"/>
                </a:lnTo>
                <a:lnTo>
                  <a:pt x="263718" y="599535"/>
                </a:lnTo>
                <a:lnTo>
                  <a:pt x="226858" y="578577"/>
                </a:lnTo>
                <a:lnTo>
                  <a:pt x="192494" y="557063"/>
                </a:lnTo>
                <a:lnTo>
                  <a:pt x="160710" y="535064"/>
                </a:lnTo>
                <a:lnTo>
                  <a:pt x="105210" y="489885"/>
                </a:lnTo>
                <a:lnTo>
                  <a:pt x="61025" y="443594"/>
                </a:lnTo>
                <a:lnTo>
                  <a:pt x="28818" y="396748"/>
                </a:lnTo>
                <a:lnTo>
                  <a:pt x="7803" y="346016"/>
                </a:lnTo>
                <a:lnTo>
                  <a:pt x="0" y="295990"/>
                </a:lnTo>
                <a:lnTo>
                  <a:pt x="3779" y="247376"/>
                </a:lnTo>
                <a:lnTo>
                  <a:pt x="17514" y="200882"/>
                </a:lnTo>
                <a:lnTo>
                  <a:pt x="39577" y="157212"/>
                </a:lnTo>
                <a:lnTo>
                  <a:pt x="68341" y="117073"/>
                </a:lnTo>
                <a:lnTo>
                  <a:pt x="120488" y="65031"/>
                </a:lnTo>
                <a:lnTo>
                  <a:pt x="178554" y="24908"/>
                </a:lnTo>
                <a:lnTo>
                  <a:pt x="212984" y="7900"/>
                </a:lnTo>
                <a:lnTo>
                  <a:pt x="233482" y="235"/>
                </a:lnTo>
                <a:lnTo>
                  <a:pt x="234213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599331" y="4537551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5533" y="30974"/>
                </a:moveTo>
                <a:lnTo>
                  <a:pt x="0" y="0"/>
                </a:lnTo>
                <a:lnTo>
                  <a:pt x="45318" y="7884"/>
                </a:lnTo>
                <a:lnTo>
                  <a:pt x="5533" y="309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599331" y="4537551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5533" y="30974"/>
                </a:moveTo>
                <a:lnTo>
                  <a:pt x="45318" y="7884"/>
                </a:lnTo>
                <a:lnTo>
                  <a:pt x="0" y="0"/>
                </a:lnTo>
                <a:lnTo>
                  <a:pt x="5533" y="30974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190615" y="2272267"/>
            <a:ext cx="4850251" cy="293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58249"/>
            <a:ext cx="3657600" cy="3206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866">
              <a:lnSpc>
                <a:spcPts val="2480"/>
              </a:lnSpc>
            </a:pPr>
            <a:r>
              <a:rPr dirty="0"/>
              <a:t>11226</a:t>
            </a:r>
            <a:r>
              <a:rPr spc="-293" dirty="0"/>
              <a:t> </a:t>
            </a:r>
            <a:r>
              <a:rPr sz="4000" spc="-9" baseline="-12500" dirty="0">
                <a:solidFill>
                  <a:srgbClr val="FFFFFF"/>
                </a:solidFill>
              </a:rPr>
              <a:t>6</a:t>
            </a:r>
            <a:endParaRPr sz="4000" baseline="-12500"/>
          </a:p>
        </p:txBody>
      </p:sp>
    </p:spTree>
    <p:extLst>
      <p:ext uri="{BB962C8B-B14F-4D97-AF65-F5344CB8AC3E}">
        <p14:creationId xmlns:p14="http://schemas.microsoft.com/office/powerpoint/2010/main" val="259549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5885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u="heavy" spc="-13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Dynamic:</a:t>
            </a:r>
            <a:r>
              <a:rPr sz="4800" spc="-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668" y="1333045"/>
            <a:ext cx="3372273" cy="2474181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With </a:t>
            </a:r>
            <a:r>
              <a:rPr sz="3200" dirty="0">
                <a:latin typeface="Arial"/>
                <a:cs typeface="Arial"/>
              </a:rPr>
              <a:t>static</a:t>
            </a:r>
            <a:r>
              <a:rPr sz="3200" spc="-140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graphs,  framework </a:t>
            </a:r>
            <a:r>
              <a:rPr sz="3200" dirty="0">
                <a:latin typeface="Arial"/>
                <a:cs typeface="Arial"/>
              </a:rPr>
              <a:t>can  </a:t>
            </a:r>
            <a:r>
              <a:rPr sz="3200" b="1" spc="-7" dirty="0">
                <a:latin typeface="Arial"/>
                <a:cs typeface="Arial"/>
              </a:rPr>
              <a:t>optimize </a:t>
            </a:r>
            <a:r>
              <a:rPr sz="3200" spc="-7" dirty="0">
                <a:latin typeface="Arial"/>
                <a:cs typeface="Arial"/>
              </a:rPr>
              <a:t>the  graph for </a:t>
            </a:r>
            <a:r>
              <a:rPr sz="3200" dirty="0">
                <a:latin typeface="Arial"/>
                <a:cs typeface="Arial"/>
              </a:rPr>
              <a:t>you  </a:t>
            </a:r>
            <a:r>
              <a:rPr sz="3200" spc="-7" dirty="0">
                <a:latin typeface="Arial"/>
                <a:cs typeface="Arial"/>
              </a:rPr>
              <a:t>before it</a:t>
            </a:r>
            <a:r>
              <a:rPr sz="3200" spc="-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runs!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04083" y="1934922"/>
          <a:ext cx="2054013" cy="3945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1773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Conv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Conv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Conv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773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>
                          <a:latin typeface="Arial"/>
                          <a:cs typeface="Arial"/>
                        </a:rPr>
                        <a:t>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442733" y="1933967"/>
            <a:ext cx="0" cy="3663527"/>
          </a:xfrm>
          <a:custGeom>
            <a:avLst/>
            <a:gdLst/>
            <a:ahLst/>
            <a:cxnLst/>
            <a:rect l="l" t="t" r="r" b="b"/>
            <a:pathLst>
              <a:path h="2747645">
                <a:moveTo>
                  <a:pt x="0" y="0"/>
                </a:moveTo>
                <a:lnTo>
                  <a:pt x="0" y="2747399"/>
                </a:lnTo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4333426" y="5571767"/>
            <a:ext cx="218615" cy="28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4380601" y="1319553"/>
            <a:ext cx="313690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The graph </a:t>
            </a:r>
            <a:r>
              <a:rPr sz="2667" dirty="0">
                <a:latin typeface="Arial"/>
                <a:cs typeface="Arial"/>
              </a:rPr>
              <a:t>you</a:t>
            </a:r>
            <a:r>
              <a:rPr sz="2667" spc="-127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wrote</a:t>
            </a:r>
            <a:endParaRPr sz="2667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04865" y="2543567"/>
            <a:ext cx="0" cy="1659467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399"/>
                </a:lnTo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8142733" y="1319553"/>
            <a:ext cx="326390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Equivalent graph</a:t>
            </a:r>
            <a:r>
              <a:rPr sz="2667" spc="-120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with</a:t>
            </a:r>
            <a:endParaRPr sz="2667">
              <a:latin typeface="Arial"/>
              <a:cs typeface="Arial"/>
            </a:endParaRPr>
          </a:p>
          <a:p>
            <a:pPr marL="16933"/>
            <a:r>
              <a:rPr sz="2667" b="1" spc="-7" dirty="0">
                <a:latin typeface="Arial"/>
                <a:cs typeface="Arial"/>
              </a:rPr>
              <a:t>fused</a:t>
            </a:r>
            <a:r>
              <a:rPr sz="2667" b="1" spc="-27" dirty="0">
                <a:latin typeface="Arial"/>
                <a:cs typeface="Arial"/>
              </a:rPr>
              <a:t> </a:t>
            </a:r>
            <a:r>
              <a:rPr sz="2667" b="1" spc="-7" dirty="0">
                <a:latin typeface="Arial"/>
                <a:cs typeface="Arial"/>
              </a:rPr>
              <a:t>operations</a:t>
            </a:r>
            <a:endParaRPr sz="2667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666217" y="2544517"/>
          <a:ext cx="2788919" cy="194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1773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200" spc="-5" dirty="0" err="1">
                          <a:latin typeface="Arial"/>
                          <a:cs typeface="Arial"/>
                        </a:rPr>
                        <a:t>Conv+ReLU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479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 err="1">
                          <a:latin typeface="Arial"/>
                          <a:cs typeface="Arial"/>
                        </a:rPr>
                        <a:t>Conv+ReLU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773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3200" spc="-5" dirty="0" err="1">
                          <a:latin typeface="Arial"/>
                          <a:cs typeface="Arial"/>
                        </a:rPr>
                        <a:t>Conv+ReLU</a:t>
                      </a:r>
                      <a:endParaRPr sz="3200" dirty="0">
                        <a:latin typeface="Arial"/>
                        <a:cs typeface="Arial"/>
                      </a:endParaRPr>
                    </a:p>
                  </a:txBody>
                  <a:tcPr marL="0" marR="0" marT="75353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8095559" y="4177367"/>
            <a:ext cx="218615" cy="28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828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5191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u="heavy" spc="-13" dirty="0">
                <a:uFill>
                  <a:solidFill>
                    <a:srgbClr val="000000"/>
                  </a:solidFill>
                </a:uFill>
              </a:rPr>
              <a:t>Static</a:t>
            </a:r>
            <a:r>
              <a:rPr sz="4800" spc="-13" dirty="0"/>
              <a:t> </a:t>
            </a:r>
            <a:r>
              <a:rPr sz="4800" dirty="0"/>
              <a:t>vs </a:t>
            </a:r>
            <a:r>
              <a:rPr sz="4800" spc="-7" dirty="0"/>
              <a:t>Dynamic:</a:t>
            </a:r>
            <a:r>
              <a:rPr sz="4800" spc="-120" dirty="0"/>
              <a:t> </a:t>
            </a:r>
            <a:r>
              <a:rPr sz="4800" spc="-7" dirty="0"/>
              <a:t>Serialization</a:t>
            </a:r>
            <a:endParaRPr sz="4800"/>
          </a:p>
        </p:txBody>
      </p:sp>
      <p:sp>
        <p:nvSpPr>
          <p:cNvPr id="7" name="object 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58249"/>
            <a:ext cx="3657600" cy="3206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866">
              <a:lnSpc>
                <a:spcPts val="2480"/>
              </a:lnSpc>
            </a:pPr>
            <a:r>
              <a:rPr dirty="0"/>
              <a:t>11228</a:t>
            </a:r>
            <a:r>
              <a:rPr spc="-293" dirty="0"/>
              <a:t> </a:t>
            </a:r>
            <a:r>
              <a:rPr sz="4000" spc="-9" baseline="-12500" dirty="0">
                <a:solidFill>
                  <a:srgbClr val="FFFFFF"/>
                </a:solidFill>
              </a:rPr>
              <a:t>8</a:t>
            </a:r>
            <a:endParaRPr sz="4000" baseline="-12500"/>
          </a:p>
        </p:txBody>
      </p:sp>
      <p:sp>
        <p:nvSpPr>
          <p:cNvPr id="3" name="object 3"/>
          <p:cNvSpPr txBox="1"/>
          <p:nvPr/>
        </p:nvSpPr>
        <p:spPr>
          <a:xfrm>
            <a:off x="476201" y="1940932"/>
            <a:ext cx="4298527" cy="2813591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15990">
              <a:spcBef>
                <a:spcPts val="1040"/>
              </a:spcBef>
            </a:pPr>
            <a:r>
              <a:rPr sz="4000" b="1" spc="-7" dirty="0">
                <a:latin typeface="Arial"/>
                <a:cs typeface="Arial"/>
              </a:rPr>
              <a:t>Static</a:t>
            </a:r>
            <a:endParaRPr sz="4000" dirty="0">
              <a:latin typeface="Arial"/>
              <a:cs typeface="Arial"/>
            </a:endParaRPr>
          </a:p>
          <a:p>
            <a:pPr marL="16933" marR="6773">
              <a:lnSpc>
                <a:spcPts val="3800"/>
              </a:lnSpc>
              <a:spcBef>
                <a:spcPts val="887"/>
              </a:spcBef>
            </a:pPr>
            <a:r>
              <a:rPr sz="3200" spc="-7" dirty="0">
                <a:latin typeface="Arial"/>
                <a:cs typeface="Arial"/>
              </a:rPr>
              <a:t>Once graph is built,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  </a:t>
            </a:r>
            <a:r>
              <a:rPr sz="3200" b="1" spc="-7" dirty="0">
                <a:latin typeface="Arial"/>
                <a:cs typeface="Arial"/>
              </a:rPr>
              <a:t>serialize </a:t>
            </a:r>
            <a:r>
              <a:rPr sz="3200" spc="-7" dirty="0">
                <a:latin typeface="Arial"/>
                <a:cs typeface="Arial"/>
              </a:rPr>
              <a:t>it and run it  without the </a:t>
            </a:r>
            <a:r>
              <a:rPr sz="3200" dirty="0">
                <a:latin typeface="Arial"/>
                <a:cs typeface="Arial"/>
              </a:rPr>
              <a:t>code </a:t>
            </a:r>
            <a:r>
              <a:rPr sz="3200" spc="-7" dirty="0">
                <a:latin typeface="Arial"/>
                <a:cs typeface="Arial"/>
              </a:rPr>
              <a:t>that  built the</a:t>
            </a:r>
            <a:r>
              <a:rPr sz="3200" spc="-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graph!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9101" y="1869932"/>
            <a:ext cx="5314527" cy="2449388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89744">
              <a:spcBef>
                <a:spcPts val="1600"/>
              </a:spcBef>
            </a:pPr>
            <a:r>
              <a:rPr sz="4000" b="1" spc="-7" dirty="0">
                <a:latin typeface="Arial"/>
                <a:cs typeface="Arial"/>
              </a:rPr>
              <a:t>Dynamic</a:t>
            </a:r>
            <a:endParaRPr sz="4000" dirty="0">
              <a:latin typeface="Arial"/>
              <a:cs typeface="Arial"/>
            </a:endParaRPr>
          </a:p>
          <a:p>
            <a:pPr marL="16933" marR="6773">
              <a:lnSpc>
                <a:spcPts val="3800"/>
              </a:lnSpc>
              <a:spcBef>
                <a:spcPts val="1333"/>
              </a:spcBef>
            </a:pPr>
            <a:r>
              <a:rPr sz="3200" spc="-7" dirty="0">
                <a:latin typeface="Arial"/>
                <a:cs typeface="Arial"/>
              </a:rPr>
              <a:t>Graph building and execution  are intertwined, </a:t>
            </a:r>
            <a:r>
              <a:rPr sz="3200" dirty="0">
                <a:latin typeface="Arial"/>
                <a:cs typeface="Arial"/>
              </a:rPr>
              <a:t>so </a:t>
            </a:r>
            <a:r>
              <a:rPr sz="3200" spc="-7" dirty="0">
                <a:latin typeface="Arial"/>
                <a:cs typeface="Arial"/>
              </a:rPr>
              <a:t>always  need to </a:t>
            </a:r>
            <a:r>
              <a:rPr sz="3200" dirty="0">
                <a:latin typeface="Arial"/>
                <a:cs typeface="Arial"/>
              </a:rPr>
              <a:t>keep code</a:t>
            </a:r>
            <a:r>
              <a:rPr sz="3200" spc="-7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around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901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2558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4800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Conditional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7" y="1707210"/>
            <a:ext cx="5875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y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6332" y="1363700"/>
            <a:ext cx="536787" cy="1192953"/>
          </a:xfrm>
          <a:custGeom>
            <a:avLst/>
            <a:gdLst/>
            <a:ahLst/>
            <a:cxnLst/>
            <a:rect l="l" t="t" r="r" b="b"/>
            <a:pathLst>
              <a:path w="402590" h="894714">
                <a:moveTo>
                  <a:pt x="402299" y="894299"/>
                </a:moveTo>
                <a:lnTo>
                  <a:pt x="348826" y="889242"/>
                </a:lnTo>
                <a:lnTo>
                  <a:pt x="300775" y="874971"/>
                </a:lnTo>
                <a:lnTo>
                  <a:pt x="260065" y="852834"/>
                </a:lnTo>
                <a:lnTo>
                  <a:pt x="228612" y="824181"/>
                </a:lnTo>
                <a:lnTo>
                  <a:pt x="208335" y="790362"/>
                </a:lnTo>
                <a:lnTo>
                  <a:pt x="201149" y="752726"/>
                </a:lnTo>
                <a:lnTo>
                  <a:pt x="201149" y="588723"/>
                </a:lnTo>
                <a:lnTo>
                  <a:pt x="193964" y="551087"/>
                </a:lnTo>
                <a:lnTo>
                  <a:pt x="173687" y="517268"/>
                </a:lnTo>
                <a:lnTo>
                  <a:pt x="142234" y="488615"/>
                </a:lnTo>
                <a:lnTo>
                  <a:pt x="101524" y="466478"/>
                </a:lnTo>
                <a:lnTo>
                  <a:pt x="53473" y="452207"/>
                </a:lnTo>
                <a:lnTo>
                  <a:pt x="0" y="447149"/>
                </a:lnTo>
                <a:lnTo>
                  <a:pt x="53473" y="442092"/>
                </a:lnTo>
                <a:lnTo>
                  <a:pt x="101524" y="427821"/>
                </a:lnTo>
                <a:lnTo>
                  <a:pt x="142234" y="405684"/>
                </a:lnTo>
                <a:lnTo>
                  <a:pt x="173687" y="377031"/>
                </a:lnTo>
                <a:lnTo>
                  <a:pt x="193964" y="343212"/>
                </a:lnTo>
                <a:lnTo>
                  <a:pt x="201149" y="305576"/>
                </a:lnTo>
                <a:lnTo>
                  <a:pt x="201149" y="141573"/>
                </a:lnTo>
                <a:lnTo>
                  <a:pt x="208335" y="103937"/>
                </a:lnTo>
                <a:lnTo>
                  <a:pt x="228612" y="70118"/>
                </a:lnTo>
                <a:lnTo>
                  <a:pt x="260065" y="41465"/>
                </a:lnTo>
                <a:lnTo>
                  <a:pt x="300775" y="19328"/>
                </a:lnTo>
                <a:lnTo>
                  <a:pt x="348826" y="5057"/>
                </a:lnTo>
                <a:lnTo>
                  <a:pt x="4022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94400" y="1393711"/>
            <a:ext cx="113961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w1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  </a:t>
            </a:r>
            <a:r>
              <a:rPr sz="3200" spc="-7" dirty="0">
                <a:latin typeface="Arial"/>
                <a:cs typeface="Arial"/>
              </a:rPr>
              <a:t>w2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7725" y="1393711"/>
            <a:ext cx="177207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if </a:t>
            </a:r>
            <a:r>
              <a:rPr sz="3200" dirty="0">
                <a:latin typeface="Arial"/>
                <a:cs typeface="Arial"/>
              </a:rPr>
              <a:t>z &gt; 0  </a:t>
            </a:r>
            <a:r>
              <a:rPr sz="3200" spc="-7" dirty="0">
                <a:latin typeface="Arial"/>
                <a:cs typeface="Arial"/>
              </a:rPr>
              <a:t>otherwise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06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2558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4800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Conditional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7" y="1707210"/>
            <a:ext cx="5875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y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6332" y="1363700"/>
            <a:ext cx="536787" cy="1192953"/>
          </a:xfrm>
          <a:custGeom>
            <a:avLst/>
            <a:gdLst/>
            <a:ahLst/>
            <a:cxnLst/>
            <a:rect l="l" t="t" r="r" b="b"/>
            <a:pathLst>
              <a:path w="402590" h="894714">
                <a:moveTo>
                  <a:pt x="402299" y="894299"/>
                </a:moveTo>
                <a:lnTo>
                  <a:pt x="348826" y="889242"/>
                </a:lnTo>
                <a:lnTo>
                  <a:pt x="300775" y="874971"/>
                </a:lnTo>
                <a:lnTo>
                  <a:pt x="260065" y="852834"/>
                </a:lnTo>
                <a:lnTo>
                  <a:pt x="228612" y="824181"/>
                </a:lnTo>
                <a:lnTo>
                  <a:pt x="208335" y="790362"/>
                </a:lnTo>
                <a:lnTo>
                  <a:pt x="201149" y="752726"/>
                </a:lnTo>
                <a:lnTo>
                  <a:pt x="201149" y="588723"/>
                </a:lnTo>
                <a:lnTo>
                  <a:pt x="193964" y="551087"/>
                </a:lnTo>
                <a:lnTo>
                  <a:pt x="173687" y="517268"/>
                </a:lnTo>
                <a:lnTo>
                  <a:pt x="142234" y="488615"/>
                </a:lnTo>
                <a:lnTo>
                  <a:pt x="101524" y="466478"/>
                </a:lnTo>
                <a:lnTo>
                  <a:pt x="53473" y="452207"/>
                </a:lnTo>
                <a:lnTo>
                  <a:pt x="0" y="447149"/>
                </a:lnTo>
                <a:lnTo>
                  <a:pt x="53473" y="442092"/>
                </a:lnTo>
                <a:lnTo>
                  <a:pt x="101524" y="427821"/>
                </a:lnTo>
                <a:lnTo>
                  <a:pt x="142234" y="405684"/>
                </a:lnTo>
                <a:lnTo>
                  <a:pt x="173687" y="377031"/>
                </a:lnTo>
                <a:lnTo>
                  <a:pt x="193964" y="343212"/>
                </a:lnTo>
                <a:lnTo>
                  <a:pt x="201149" y="305576"/>
                </a:lnTo>
                <a:lnTo>
                  <a:pt x="201149" y="141573"/>
                </a:lnTo>
                <a:lnTo>
                  <a:pt x="208335" y="103937"/>
                </a:lnTo>
                <a:lnTo>
                  <a:pt x="228612" y="70118"/>
                </a:lnTo>
                <a:lnTo>
                  <a:pt x="260065" y="41465"/>
                </a:lnTo>
                <a:lnTo>
                  <a:pt x="300775" y="19328"/>
                </a:lnTo>
                <a:lnTo>
                  <a:pt x="348826" y="5057"/>
                </a:lnTo>
                <a:lnTo>
                  <a:pt x="4022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94400" y="1393711"/>
            <a:ext cx="113961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w1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  </a:t>
            </a:r>
            <a:r>
              <a:rPr sz="3200" spc="-7" dirty="0">
                <a:latin typeface="Arial"/>
                <a:cs typeface="Arial"/>
              </a:rPr>
              <a:t>w2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37725" y="1393711"/>
            <a:ext cx="177207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if </a:t>
            </a:r>
            <a:r>
              <a:rPr sz="3200" dirty="0">
                <a:latin typeface="Arial"/>
                <a:cs typeface="Arial"/>
              </a:rPr>
              <a:t>z &gt; 0  </a:t>
            </a:r>
            <a:r>
              <a:rPr sz="3200" spc="-7" dirty="0">
                <a:latin typeface="Arial"/>
                <a:cs typeface="Arial"/>
              </a:rPr>
              <a:t>otherwise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700" y="2817675"/>
            <a:ext cx="3435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PyTorch</a:t>
            </a:r>
            <a:r>
              <a:rPr sz="2400" spc="-7" dirty="0">
                <a:latin typeface="Arial"/>
                <a:cs typeface="Arial"/>
              </a:rPr>
              <a:t>: Normal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3317" y="3366100"/>
            <a:ext cx="4654033" cy="2605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51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2558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4800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Conditional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767" y="1707210"/>
            <a:ext cx="5875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y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6332" y="1363700"/>
            <a:ext cx="536787" cy="1192953"/>
          </a:xfrm>
          <a:custGeom>
            <a:avLst/>
            <a:gdLst/>
            <a:ahLst/>
            <a:cxnLst/>
            <a:rect l="l" t="t" r="r" b="b"/>
            <a:pathLst>
              <a:path w="402590" h="894714">
                <a:moveTo>
                  <a:pt x="402299" y="894299"/>
                </a:moveTo>
                <a:lnTo>
                  <a:pt x="348826" y="889242"/>
                </a:lnTo>
                <a:lnTo>
                  <a:pt x="300775" y="874971"/>
                </a:lnTo>
                <a:lnTo>
                  <a:pt x="260065" y="852834"/>
                </a:lnTo>
                <a:lnTo>
                  <a:pt x="228612" y="824181"/>
                </a:lnTo>
                <a:lnTo>
                  <a:pt x="208335" y="790362"/>
                </a:lnTo>
                <a:lnTo>
                  <a:pt x="201149" y="752726"/>
                </a:lnTo>
                <a:lnTo>
                  <a:pt x="201149" y="588723"/>
                </a:lnTo>
                <a:lnTo>
                  <a:pt x="193964" y="551087"/>
                </a:lnTo>
                <a:lnTo>
                  <a:pt x="173687" y="517268"/>
                </a:lnTo>
                <a:lnTo>
                  <a:pt x="142234" y="488615"/>
                </a:lnTo>
                <a:lnTo>
                  <a:pt x="101524" y="466478"/>
                </a:lnTo>
                <a:lnTo>
                  <a:pt x="53473" y="452207"/>
                </a:lnTo>
                <a:lnTo>
                  <a:pt x="0" y="447149"/>
                </a:lnTo>
                <a:lnTo>
                  <a:pt x="53473" y="442092"/>
                </a:lnTo>
                <a:lnTo>
                  <a:pt x="101524" y="427821"/>
                </a:lnTo>
                <a:lnTo>
                  <a:pt x="142234" y="405684"/>
                </a:lnTo>
                <a:lnTo>
                  <a:pt x="173687" y="377031"/>
                </a:lnTo>
                <a:lnTo>
                  <a:pt x="193964" y="343212"/>
                </a:lnTo>
                <a:lnTo>
                  <a:pt x="201149" y="305576"/>
                </a:lnTo>
                <a:lnTo>
                  <a:pt x="201149" y="141573"/>
                </a:lnTo>
                <a:lnTo>
                  <a:pt x="208335" y="103937"/>
                </a:lnTo>
                <a:lnTo>
                  <a:pt x="228612" y="70118"/>
                </a:lnTo>
                <a:lnTo>
                  <a:pt x="260065" y="41465"/>
                </a:lnTo>
                <a:lnTo>
                  <a:pt x="300775" y="19328"/>
                </a:lnTo>
                <a:lnTo>
                  <a:pt x="348826" y="5057"/>
                </a:lnTo>
                <a:lnTo>
                  <a:pt x="4022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94400" y="1393711"/>
            <a:ext cx="113961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w1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  </a:t>
            </a:r>
            <a:r>
              <a:rPr sz="3200" spc="-7" dirty="0">
                <a:latin typeface="Arial"/>
                <a:cs typeface="Arial"/>
              </a:rPr>
              <a:t>w2 </a:t>
            </a:r>
            <a:r>
              <a:rPr sz="3200" dirty="0">
                <a:latin typeface="Arial"/>
                <a:cs typeface="Arial"/>
              </a:rPr>
              <a:t>*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37725" y="1393711"/>
            <a:ext cx="1772073" cy="1012243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3"/>
              </a:spcBef>
            </a:pPr>
            <a:r>
              <a:rPr sz="3200" spc="-7" dirty="0">
                <a:latin typeface="Arial"/>
                <a:cs typeface="Arial"/>
              </a:rPr>
              <a:t>if </a:t>
            </a:r>
            <a:r>
              <a:rPr sz="3200" dirty="0">
                <a:latin typeface="Arial"/>
                <a:cs typeface="Arial"/>
              </a:rPr>
              <a:t>z &gt; 0  </a:t>
            </a:r>
            <a:r>
              <a:rPr sz="3200" spc="-7" dirty="0">
                <a:latin typeface="Arial"/>
                <a:cs typeface="Arial"/>
              </a:rPr>
              <a:t>otherwise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700" y="2817675"/>
            <a:ext cx="34357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PyTorch</a:t>
            </a:r>
            <a:r>
              <a:rPr sz="2400" spc="-7" dirty="0">
                <a:latin typeface="Arial"/>
                <a:cs typeface="Arial"/>
              </a:rPr>
              <a:t>: Normal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7365" y="2032683"/>
            <a:ext cx="5012265" cy="4019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034733" y="1245373"/>
            <a:ext cx="33824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TensorFlow: </a:t>
            </a:r>
            <a:r>
              <a:rPr sz="2400" spc="-7" dirty="0">
                <a:latin typeface="Arial"/>
                <a:cs typeface="Arial"/>
              </a:rPr>
              <a:t>Special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TF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4733" y="1613673"/>
            <a:ext cx="28778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control </a:t>
            </a:r>
            <a:r>
              <a:rPr sz="2400" spc="-7" dirty="0">
                <a:latin typeface="Arial"/>
                <a:cs typeface="Arial"/>
              </a:rPr>
              <a:t>flow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operator!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0566" y="3805658"/>
            <a:ext cx="447935" cy="218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683317" y="3366100"/>
            <a:ext cx="4654033" cy="260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072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68673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4800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334" y="1438312"/>
            <a:ext cx="367453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y</a:t>
            </a:r>
            <a:r>
              <a:rPr sz="4000" baseline="-31944" dirty="0">
                <a:latin typeface="Arial"/>
                <a:cs typeface="Arial"/>
              </a:rPr>
              <a:t>t </a:t>
            </a:r>
            <a:r>
              <a:rPr sz="4000" dirty="0">
                <a:latin typeface="Arial"/>
                <a:cs typeface="Arial"/>
              </a:rPr>
              <a:t>= </a:t>
            </a:r>
            <a:r>
              <a:rPr sz="4000" spc="-7" dirty="0">
                <a:latin typeface="Arial"/>
                <a:cs typeface="Arial"/>
              </a:rPr>
              <a:t>(y</a:t>
            </a:r>
            <a:r>
              <a:rPr sz="4000" spc="-9" baseline="-31944" dirty="0">
                <a:latin typeface="Arial"/>
                <a:cs typeface="Arial"/>
              </a:rPr>
              <a:t>t-1</a:t>
            </a:r>
            <a:r>
              <a:rPr sz="4000" spc="-7" dirty="0">
                <a:latin typeface="Arial"/>
                <a:cs typeface="Arial"/>
              </a:rPr>
              <a:t>+ x</a:t>
            </a:r>
            <a:r>
              <a:rPr sz="4000" spc="-9" baseline="-31944" dirty="0">
                <a:latin typeface="Arial"/>
                <a:cs typeface="Arial"/>
              </a:rPr>
              <a:t>t</a:t>
            </a:r>
            <a:r>
              <a:rPr sz="4000" spc="-7" dirty="0">
                <a:latin typeface="Arial"/>
                <a:cs typeface="Arial"/>
              </a:rPr>
              <a:t>) </a:t>
            </a:r>
            <a:r>
              <a:rPr sz="4000" dirty="0">
                <a:latin typeface="Arial"/>
                <a:cs typeface="Arial"/>
              </a:rPr>
              <a:t>*</a:t>
            </a:r>
            <a:r>
              <a:rPr sz="4000" spc="-35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w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7030" y="2020013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y</a:t>
            </a:r>
            <a:r>
              <a:rPr sz="4000" baseline="-31944" dirty="0">
                <a:latin typeface="Arial"/>
                <a:cs typeface="Arial"/>
              </a:rPr>
              <a:t>0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9030" y="32788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1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5297" y="32962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2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1564" y="34180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3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0700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38833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6967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35100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33233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55100" y="2362067"/>
            <a:ext cx="53340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975600" y="2307412"/>
            <a:ext cx="140667" cy="109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653499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397099" y="2776934"/>
            <a:ext cx="0" cy="581660"/>
          </a:xfrm>
          <a:custGeom>
            <a:avLst/>
            <a:gdLst/>
            <a:ahLst/>
            <a:cxnLst/>
            <a:rect l="l" t="t" r="r" b="b"/>
            <a:pathLst>
              <a:path h="436244">
                <a:moveTo>
                  <a:pt x="0" y="43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6342445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393367" y="2776934"/>
            <a:ext cx="0" cy="617220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462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8338712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389633" y="2776933"/>
            <a:ext cx="0" cy="72136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540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0334979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7651633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649766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9647899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8193003" y="948714"/>
            <a:ext cx="4013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w</a:t>
            </a:r>
            <a:endParaRPr sz="4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10245" y="1290767"/>
            <a:ext cx="640927" cy="657860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480241" y="0"/>
                </a:moveTo>
                <a:lnTo>
                  <a:pt x="434232" y="3480"/>
                </a:lnTo>
                <a:lnTo>
                  <a:pt x="388584" y="13624"/>
                </a:lnTo>
                <a:lnTo>
                  <a:pt x="343655" y="29989"/>
                </a:lnTo>
                <a:lnTo>
                  <a:pt x="299805" y="52129"/>
                </a:lnTo>
                <a:lnTo>
                  <a:pt x="257396" y="79601"/>
                </a:lnTo>
                <a:lnTo>
                  <a:pt x="216786" y="111960"/>
                </a:lnTo>
                <a:lnTo>
                  <a:pt x="178335" y="148762"/>
                </a:lnTo>
                <a:lnTo>
                  <a:pt x="142404" y="189562"/>
                </a:lnTo>
                <a:lnTo>
                  <a:pt x="109352" y="233917"/>
                </a:lnTo>
                <a:lnTo>
                  <a:pt x="79539" y="281381"/>
                </a:lnTo>
                <a:lnTo>
                  <a:pt x="53325" y="331512"/>
                </a:lnTo>
                <a:lnTo>
                  <a:pt x="31071" y="383864"/>
                </a:lnTo>
                <a:lnTo>
                  <a:pt x="17195" y="424318"/>
                </a:lnTo>
                <a:lnTo>
                  <a:pt x="5899" y="465585"/>
                </a:lnTo>
                <a:lnTo>
                  <a:pt x="1267" y="486464"/>
                </a:lnTo>
                <a:lnTo>
                  <a:pt x="0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7355791" y="1931099"/>
            <a:ext cx="108907" cy="144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8736166" y="1290767"/>
            <a:ext cx="640927" cy="657860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0" y="0"/>
                </a:moveTo>
                <a:lnTo>
                  <a:pt x="46008" y="3480"/>
                </a:lnTo>
                <a:lnTo>
                  <a:pt x="91657" y="13624"/>
                </a:lnTo>
                <a:lnTo>
                  <a:pt x="136586" y="29989"/>
                </a:lnTo>
                <a:lnTo>
                  <a:pt x="180435" y="52129"/>
                </a:lnTo>
                <a:lnTo>
                  <a:pt x="222845" y="79601"/>
                </a:lnTo>
                <a:lnTo>
                  <a:pt x="263455" y="111960"/>
                </a:lnTo>
                <a:lnTo>
                  <a:pt x="301906" y="148762"/>
                </a:lnTo>
                <a:lnTo>
                  <a:pt x="337837" y="189562"/>
                </a:lnTo>
                <a:lnTo>
                  <a:pt x="370889" y="233917"/>
                </a:lnTo>
                <a:lnTo>
                  <a:pt x="400702" y="281381"/>
                </a:lnTo>
                <a:lnTo>
                  <a:pt x="426915" y="331512"/>
                </a:lnTo>
                <a:lnTo>
                  <a:pt x="449169" y="383864"/>
                </a:lnTo>
                <a:lnTo>
                  <a:pt x="463046" y="424318"/>
                </a:lnTo>
                <a:lnTo>
                  <a:pt x="474341" y="465585"/>
                </a:lnTo>
                <a:lnTo>
                  <a:pt x="478973" y="486464"/>
                </a:lnTo>
                <a:lnTo>
                  <a:pt x="480241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9322035" y="1931099"/>
            <a:ext cx="108907" cy="144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 txBox="1"/>
          <p:nvPr/>
        </p:nvSpPr>
        <p:spPr>
          <a:xfrm>
            <a:off x="11131367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646034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8736165" y="1290767"/>
            <a:ext cx="2598419" cy="666327"/>
          </a:xfrm>
          <a:custGeom>
            <a:avLst/>
            <a:gdLst/>
            <a:ahLst/>
            <a:cxnLst/>
            <a:rect l="l" t="t" r="r" b="b"/>
            <a:pathLst>
              <a:path w="1948815" h="499744">
                <a:moveTo>
                  <a:pt x="0" y="0"/>
                </a:moveTo>
                <a:lnTo>
                  <a:pt x="55235" y="310"/>
                </a:lnTo>
                <a:lnTo>
                  <a:pt x="110432" y="1232"/>
                </a:lnTo>
                <a:lnTo>
                  <a:pt x="165554" y="2756"/>
                </a:lnTo>
                <a:lnTo>
                  <a:pt x="220562" y="4869"/>
                </a:lnTo>
                <a:lnTo>
                  <a:pt x="275418" y="7560"/>
                </a:lnTo>
                <a:lnTo>
                  <a:pt x="330086" y="10817"/>
                </a:lnTo>
                <a:lnTo>
                  <a:pt x="384525" y="14629"/>
                </a:lnTo>
                <a:lnTo>
                  <a:pt x="438700" y="18984"/>
                </a:lnTo>
                <a:lnTo>
                  <a:pt x="492571" y="23870"/>
                </a:lnTo>
                <a:lnTo>
                  <a:pt x="546101" y="29277"/>
                </a:lnTo>
                <a:lnTo>
                  <a:pt x="599253" y="35192"/>
                </a:lnTo>
                <a:lnTo>
                  <a:pt x="651988" y="41604"/>
                </a:lnTo>
                <a:lnTo>
                  <a:pt x="704268" y="48502"/>
                </a:lnTo>
                <a:lnTo>
                  <a:pt x="756055" y="55873"/>
                </a:lnTo>
                <a:lnTo>
                  <a:pt x="807312" y="63707"/>
                </a:lnTo>
                <a:lnTo>
                  <a:pt x="858001" y="71991"/>
                </a:lnTo>
                <a:lnTo>
                  <a:pt x="908083" y="80715"/>
                </a:lnTo>
                <a:lnTo>
                  <a:pt x="957522" y="89866"/>
                </a:lnTo>
                <a:lnTo>
                  <a:pt x="1006278" y="99433"/>
                </a:lnTo>
                <a:lnTo>
                  <a:pt x="1054315" y="109405"/>
                </a:lnTo>
                <a:lnTo>
                  <a:pt x="1101593" y="119770"/>
                </a:lnTo>
                <a:lnTo>
                  <a:pt x="1148076" y="130516"/>
                </a:lnTo>
                <a:lnTo>
                  <a:pt x="1193726" y="141632"/>
                </a:lnTo>
                <a:lnTo>
                  <a:pt x="1238504" y="153106"/>
                </a:lnTo>
                <a:lnTo>
                  <a:pt x="1282373" y="164926"/>
                </a:lnTo>
                <a:lnTo>
                  <a:pt x="1325294" y="177082"/>
                </a:lnTo>
                <a:lnTo>
                  <a:pt x="1367231" y="189562"/>
                </a:lnTo>
                <a:lnTo>
                  <a:pt x="1422215" y="206902"/>
                </a:lnTo>
                <a:lnTo>
                  <a:pt x="1475242" y="224783"/>
                </a:lnTo>
                <a:lnTo>
                  <a:pt x="1526218" y="243175"/>
                </a:lnTo>
                <a:lnTo>
                  <a:pt x="1575050" y="262051"/>
                </a:lnTo>
                <a:lnTo>
                  <a:pt x="1621645" y="281381"/>
                </a:lnTo>
                <a:lnTo>
                  <a:pt x="1665909" y="301138"/>
                </a:lnTo>
                <a:lnTo>
                  <a:pt x="1707749" y="321294"/>
                </a:lnTo>
                <a:lnTo>
                  <a:pt x="1747072" y="341819"/>
                </a:lnTo>
                <a:lnTo>
                  <a:pt x="1783786" y="362685"/>
                </a:lnTo>
                <a:lnTo>
                  <a:pt x="1817795" y="383864"/>
                </a:lnTo>
                <a:lnTo>
                  <a:pt x="1856364" y="410734"/>
                </a:lnTo>
                <a:lnTo>
                  <a:pt x="1890381" y="437993"/>
                </a:lnTo>
                <a:lnTo>
                  <a:pt x="1919664" y="465585"/>
                </a:lnTo>
                <a:lnTo>
                  <a:pt x="1944942" y="494621"/>
                </a:lnTo>
                <a:lnTo>
                  <a:pt x="1946723" y="496955"/>
                </a:lnTo>
                <a:lnTo>
                  <a:pt x="1948652" y="4995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11282375" y="1929427"/>
            <a:ext cx="105080" cy="148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11644167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99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68673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Static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4800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87030" y="2020013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y</a:t>
            </a:r>
            <a:r>
              <a:rPr sz="4000" baseline="-31944" dirty="0">
                <a:latin typeface="Arial"/>
                <a:cs typeface="Arial"/>
              </a:rPr>
              <a:t>0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9030" y="32788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1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5297" y="32962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2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51564" y="3418080"/>
            <a:ext cx="4766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x</a:t>
            </a:r>
            <a:r>
              <a:rPr sz="4000" baseline="-31944" dirty="0">
                <a:latin typeface="Arial"/>
                <a:cs typeface="Arial"/>
              </a:rPr>
              <a:t>3</a:t>
            </a:r>
            <a:endParaRPr sz="4000" baseline="-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0700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8833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6967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35100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33233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marL="137157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55100" y="2362067"/>
            <a:ext cx="53340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75600" y="2307412"/>
            <a:ext cx="140667" cy="109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653499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397099" y="2776934"/>
            <a:ext cx="0" cy="581660"/>
          </a:xfrm>
          <a:custGeom>
            <a:avLst/>
            <a:gdLst/>
            <a:ahLst/>
            <a:cxnLst/>
            <a:rect l="l" t="t" r="r" b="b"/>
            <a:pathLst>
              <a:path h="436244">
                <a:moveTo>
                  <a:pt x="0" y="43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342445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393367" y="2776934"/>
            <a:ext cx="0" cy="617220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462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338712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389633" y="2776933"/>
            <a:ext cx="0" cy="72136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540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0334979" y="2648965"/>
            <a:ext cx="109307" cy="140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7651633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8649766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9647899" y="2307412"/>
            <a:ext cx="460767" cy="10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8193003" y="948714"/>
            <a:ext cx="40132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w</a:t>
            </a:r>
            <a:endParaRPr sz="4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10245" y="1290767"/>
            <a:ext cx="640927" cy="657860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480241" y="0"/>
                </a:moveTo>
                <a:lnTo>
                  <a:pt x="434232" y="3480"/>
                </a:lnTo>
                <a:lnTo>
                  <a:pt x="388584" y="13624"/>
                </a:lnTo>
                <a:lnTo>
                  <a:pt x="343655" y="29989"/>
                </a:lnTo>
                <a:lnTo>
                  <a:pt x="299805" y="52129"/>
                </a:lnTo>
                <a:lnTo>
                  <a:pt x="257396" y="79601"/>
                </a:lnTo>
                <a:lnTo>
                  <a:pt x="216786" y="111960"/>
                </a:lnTo>
                <a:lnTo>
                  <a:pt x="178335" y="148762"/>
                </a:lnTo>
                <a:lnTo>
                  <a:pt x="142404" y="189562"/>
                </a:lnTo>
                <a:lnTo>
                  <a:pt x="109352" y="233917"/>
                </a:lnTo>
                <a:lnTo>
                  <a:pt x="79539" y="281381"/>
                </a:lnTo>
                <a:lnTo>
                  <a:pt x="53325" y="331512"/>
                </a:lnTo>
                <a:lnTo>
                  <a:pt x="31071" y="383864"/>
                </a:lnTo>
                <a:lnTo>
                  <a:pt x="17195" y="424318"/>
                </a:lnTo>
                <a:lnTo>
                  <a:pt x="5899" y="465585"/>
                </a:lnTo>
                <a:lnTo>
                  <a:pt x="1267" y="486464"/>
                </a:lnTo>
                <a:lnTo>
                  <a:pt x="0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355791" y="1931099"/>
            <a:ext cx="108907" cy="144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8736166" y="1290767"/>
            <a:ext cx="640927" cy="657860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0" y="0"/>
                </a:moveTo>
                <a:lnTo>
                  <a:pt x="46008" y="3480"/>
                </a:lnTo>
                <a:lnTo>
                  <a:pt x="91657" y="13624"/>
                </a:lnTo>
                <a:lnTo>
                  <a:pt x="136586" y="29989"/>
                </a:lnTo>
                <a:lnTo>
                  <a:pt x="180435" y="52129"/>
                </a:lnTo>
                <a:lnTo>
                  <a:pt x="222845" y="79601"/>
                </a:lnTo>
                <a:lnTo>
                  <a:pt x="263455" y="111960"/>
                </a:lnTo>
                <a:lnTo>
                  <a:pt x="301906" y="148762"/>
                </a:lnTo>
                <a:lnTo>
                  <a:pt x="337837" y="189562"/>
                </a:lnTo>
                <a:lnTo>
                  <a:pt x="370889" y="233917"/>
                </a:lnTo>
                <a:lnTo>
                  <a:pt x="400702" y="281381"/>
                </a:lnTo>
                <a:lnTo>
                  <a:pt x="426915" y="331512"/>
                </a:lnTo>
                <a:lnTo>
                  <a:pt x="449169" y="383864"/>
                </a:lnTo>
                <a:lnTo>
                  <a:pt x="463046" y="424318"/>
                </a:lnTo>
                <a:lnTo>
                  <a:pt x="474341" y="465585"/>
                </a:lnTo>
                <a:lnTo>
                  <a:pt x="478973" y="486464"/>
                </a:lnTo>
                <a:lnTo>
                  <a:pt x="480241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9322035" y="1931099"/>
            <a:ext cx="108907" cy="144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11131367" y="2099668"/>
            <a:ext cx="513080" cy="496717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4233" rIns="0" bIns="0" rtlCol="0">
            <a:spAutoFit/>
          </a:bodyPr>
          <a:lstStyle/>
          <a:p>
            <a:pPr algn="ctr">
              <a:spcBef>
                <a:spcPts val="33"/>
              </a:spcBef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646034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8736165" y="1290767"/>
            <a:ext cx="2598419" cy="666327"/>
          </a:xfrm>
          <a:custGeom>
            <a:avLst/>
            <a:gdLst/>
            <a:ahLst/>
            <a:cxnLst/>
            <a:rect l="l" t="t" r="r" b="b"/>
            <a:pathLst>
              <a:path w="1948815" h="499744">
                <a:moveTo>
                  <a:pt x="0" y="0"/>
                </a:moveTo>
                <a:lnTo>
                  <a:pt x="55235" y="310"/>
                </a:lnTo>
                <a:lnTo>
                  <a:pt x="110432" y="1232"/>
                </a:lnTo>
                <a:lnTo>
                  <a:pt x="165554" y="2756"/>
                </a:lnTo>
                <a:lnTo>
                  <a:pt x="220562" y="4869"/>
                </a:lnTo>
                <a:lnTo>
                  <a:pt x="275418" y="7560"/>
                </a:lnTo>
                <a:lnTo>
                  <a:pt x="330086" y="10817"/>
                </a:lnTo>
                <a:lnTo>
                  <a:pt x="384525" y="14629"/>
                </a:lnTo>
                <a:lnTo>
                  <a:pt x="438700" y="18984"/>
                </a:lnTo>
                <a:lnTo>
                  <a:pt x="492571" y="23870"/>
                </a:lnTo>
                <a:lnTo>
                  <a:pt x="546101" y="29277"/>
                </a:lnTo>
                <a:lnTo>
                  <a:pt x="599253" y="35192"/>
                </a:lnTo>
                <a:lnTo>
                  <a:pt x="651988" y="41604"/>
                </a:lnTo>
                <a:lnTo>
                  <a:pt x="704268" y="48502"/>
                </a:lnTo>
                <a:lnTo>
                  <a:pt x="756055" y="55873"/>
                </a:lnTo>
                <a:lnTo>
                  <a:pt x="807312" y="63707"/>
                </a:lnTo>
                <a:lnTo>
                  <a:pt x="858001" y="71991"/>
                </a:lnTo>
                <a:lnTo>
                  <a:pt x="908083" y="80715"/>
                </a:lnTo>
                <a:lnTo>
                  <a:pt x="957522" y="89866"/>
                </a:lnTo>
                <a:lnTo>
                  <a:pt x="1006278" y="99433"/>
                </a:lnTo>
                <a:lnTo>
                  <a:pt x="1054315" y="109405"/>
                </a:lnTo>
                <a:lnTo>
                  <a:pt x="1101593" y="119770"/>
                </a:lnTo>
                <a:lnTo>
                  <a:pt x="1148076" y="130516"/>
                </a:lnTo>
                <a:lnTo>
                  <a:pt x="1193726" y="141632"/>
                </a:lnTo>
                <a:lnTo>
                  <a:pt x="1238504" y="153106"/>
                </a:lnTo>
                <a:lnTo>
                  <a:pt x="1282373" y="164926"/>
                </a:lnTo>
                <a:lnTo>
                  <a:pt x="1325294" y="177082"/>
                </a:lnTo>
                <a:lnTo>
                  <a:pt x="1367231" y="189562"/>
                </a:lnTo>
                <a:lnTo>
                  <a:pt x="1422215" y="206902"/>
                </a:lnTo>
                <a:lnTo>
                  <a:pt x="1475242" y="224783"/>
                </a:lnTo>
                <a:lnTo>
                  <a:pt x="1526218" y="243175"/>
                </a:lnTo>
                <a:lnTo>
                  <a:pt x="1575050" y="262051"/>
                </a:lnTo>
                <a:lnTo>
                  <a:pt x="1621645" y="281381"/>
                </a:lnTo>
                <a:lnTo>
                  <a:pt x="1665909" y="301138"/>
                </a:lnTo>
                <a:lnTo>
                  <a:pt x="1707749" y="321294"/>
                </a:lnTo>
                <a:lnTo>
                  <a:pt x="1747072" y="341819"/>
                </a:lnTo>
                <a:lnTo>
                  <a:pt x="1783786" y="362685"/>
                </a:lnTo>
                <a:lnTo>
                  <a:pt x="1817795" y="383864"/>
                </a:lnTo>
                <a:lnTo>
                  <a:pt x="1856364" y="410734"/>
                </a:lnTo>
                <a:lnTo>
                  <a:pt x="1890381" y="437993"/>
                </a:lnTo>
                <a:lnTo>
                  <a:pt x="1919664" y="465585"/>
                </a:lnTo>
                <a:lnTo>
                  <a:pt x="1944942" y="494621"/>
                </a:lnTo>
                <a:lnTo>
                  <a:pt x="1946723" y="496955"/>
                </a:lnTo>
                <a:lnTo>
                  <a:pt x="1948652" y="4995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11282375" y="1929427"/>
            <a:ext cx="105080" cy="148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11644167" y="2307412"/>
            <a:ext cx="460767" cy="109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415334" y="1438313"/>
            <a:ext cx="3771900" cy="16303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dirty="0">
                <a:latin typeface="Arial"/>
                <a:cs typeface="Arial"/>
              </a:rPr>
              <a:t>y</a:t>
            </a:r>
            <a:r>
              <a:rPr sz="4000" baseline="-31944" dirty="0">
                <a:latin typeface="Arial"/>
                <a:cs typeface="Arial"/>
              </a:rPr>
              <a:t>t </a:t>
            </a:r>
            <a:r>
              <a:rPr sz="4000" dirty="0">
                <a:latin typeface="Arial"/>
                <a:cs typeface="Arial"/>
              </a:rPr>
              <a:t>= </a:t>
            </a:r>
            <a:r>
              <a:rPr sz="4000" spc="-7" dirty="0">
                <a:latin typeface="Arial"/>
                <a:cs typeface="Arial"/>
              </a:rPr>
              <a:t>(y</a:t>
            </a:r>
            <a:r>
              <a:rPr sz="4000" spc="-9" baseline="-31944" dirty="0">
                <a:latin typeface="Arial"/>
                <a:cs typeface="Arial"/>
              </a:rPr>
              <a:t>t-1</a:t>
            </a:r>
            <a:r>
              <a:rPr sz="4000" spc="-7" dirty="0">
                <a:latin typeface="Arial"/>
                <a:cs typeface="Arial"/>
              </a:rPr>
              <a:t>+ x</a:t>
            </a:r>
            <a:r>
              <a:rPr sz="4000" spc="-9" baseline="-31944" dirty="0">
                <a:latin typeface="Arial"/>
                <a:cs typeface="Arial"/>
              </a:rPr>
              <a:t>t</a:t>
            </a:r>
            <a:r>
              <a:rPr sz="4000" spc="-7" dirty="0">
                <a:latin typeface="Arial"/>
                <a:cs typeface="Arial"/>
              </a:rPr>
              <a:t>) </a:t>
            </a:r>
            <a:r>
              <a:rPr sz="4000" dirty="0">
                <a:latin typeface="Arial"/>
                <a:cs typeface="Arial"/>
              </a:rPr>
              <a:t>*</a:t>
            </a:r>
            <a:r>
              <a:rPr sz="4000" spc="-347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w</a:t>
            </a:r>
          </a:p>
          <a:p>
            <a:pPr marL="353051">
              <a:spcBef>
                <a:spcPts val="4913"/>
              </a:spcBef>
            </a:pPr>
            <a:r>
              <a:rPr sz="2400" b="1" spc="-7" dirty="0">
                <a:latin typeface="Arial"/>
                <a:cs typeface="Arial"/>
              </a:rPr>
              <a:t>PyTorch</a:t>
            </a:r>
            <a:r>
              <a:rPr sz="2400" spc="-7" dirty="0">
                <a:latin typeface="Arial"/>
                <a:cs typeface="Arial"/>
              </a:rPr>
              <a:t>: Normal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Python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9083" y="3227066"/>
            <a:ext cx="4958899" cy="2591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924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100" y="198526"/>
            <a:ext cx="68673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/>
              <a:t>Static </a:t>
            </a:r>
            <a:r>
              <a:rPr sz="4800" dirty="0"/>
              <a:t>vs </a:t>
            </a:r>
            <a:r>
              <a:rPr sz="4800" u="heavy" spc="-7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z="4800" spc="-7" dirty="0"/>
              <a:t>:</a:t>
            </a:r>
            <a:r>
              <a:rPr sz="4800" spc="-127" dirty="0"/>
              <a:t> </a:t>
            </a:r>
            <a:r>
              <a:rPr sz="4800" spc="-7" dirty="0"/>
              <a:t>Loops</a:t>
            </a:r>
            <a:endParaRPr sz="4800" dirty="0"/>
          </a:p>
        </p:txBody>
      </p:sp>
      <p:sp>
        <p:nvSpPr>
          <p:cNvPr id="3" name="object 3"/>
          <p:cNvSpPr/>
          <p:nvPr/>
        </p:nvSpPr>
        <p:spPr>
          <a:xfrm>
            <a:off x="6367599" y="1517865"/>
            <a:ext cx="5824384" cy="4565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15334" y="1076275"/>
            <a:ext cx="11054927" cy="20022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81455">
              <a:lnSpc>
                <a:spcPts val="2867"/>
              </a:lnSpc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TensorFlow</a:t>
            </a:r>
            <a:r>
              <a:rPr sz="2400" spc="-7" dirty="0">
                <a:latin typeface="Arial"/>
                <a:cs typeface="Arial"/>
              </a:rPr>
              <a:t>: Special TF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flow</a:t>
            </a:r>
            <a:endParaRPr sz="2400">
              <a:latin typeface="Arial"/>
              <a:cs typeface="Arial"/>
            </a:endParaRPr>
          </a:p>
          <a:p>
            <a:pPr marL="16933">
              <a:lnSpc>
                <a:spcPts val="4787"/>
              </a:lnSpc>
            </a:pPr>
            <a:r>
              <a:rPr sz="4000" dirty="0">
                <a:latin typeface="Arial"/>
                <a:cs typeface="Arial"/>
              </a:rPr>
              <a:t>y</a:t>
            </a:r>
            <a:r>
              <a:rPr sz="4000" baseline="-31944" dirty="0">
                <a:latin typeface="Arial"/>
                <a:cs typeface="Arial"/>
              </a:rPr>
              <a:t>t </a:t>
            </a:r>
            <a:r>
              <a:rPr sz="4000" dirty="0">
                <a:latin typeface="Arial"/>
                <a:cs typeface="Arial"/>
              </a:rPr>
              <a:t>= </a:t>
            </a:r>
            <a:r>
              <a:rPr sz="4000" spc="-7" dirty="0">
                <a:latin typeface="Arial"/>
                <a:cs typeface="Arial"/>
              </a:rPr>
              <a:t>(y</a:t>
            </a:r>
            <a:r>
              <a:rPr sz="4000" spc="-9" baseline="-31944" dirty="0">
                <a:latin typeface="Arial"/>
                <a:cs typeface="Arial"/>
              </a:rPr>
              <a:t>t-1</a:t>
            </a:r>
            <a:r>
              <a:rPr sz="4000" spc="-7" dirty="0">
                <a:latin typeface="Arial"/>
                <a:cs typeface="Arial"/>
              </a:rPr>
              <a:t>+ x</a:t>
            </a:r>
            <a:r>
              <a:rPr sz="4000" spc="-9" baseline="-31944" dirty="0">
                <a:latin typeface="Arial"/>
                <a:cs typeface="Arial"/>
              </a:rPr>
              <a:t>t</a:t>
            </a:r>
            <a:r>
              <a:rPr sz="4000" spc="-7" dirty="0">
                <a:latin typeface="Arial"/>
                <a:cs typeface="Arial"/>
              </a:rPr>
              <a:t>) </a:t>
            </a:r>
            <a:r>
              <a:rPr sz="4000" dirty="0">
                <a:latin typeface="Arial"/>
                <a:cs typeface="Arial"/>
              </a:rPr>
              <a:t>*</a:t>
            </a:r>
            <a:r>
              <a:rPr sz="4000" spc="-293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w</a:t>
            </a:r>
            <a:endParaRPr sz="4000">
              <a:latin typeface="Arial"/>
              <a:cs typeface="Arial"/>
            </a:endParaRPr>
          </a:p>
          <a:p>
            <a:pPr marL="353051">
              <a:spcBef>
                <a:spcPts val="4913"/>
              </a:spcBef>
            </a:pPr>
            <a:r>
              <a:rPr sz="2400" b="1" spc="-7" dirty="0">
                <a:latin typeface="Arial"/>
                <a:cs typeface="Arial"/>
              </a:rPr>
              <a:t>PyTorch</a:t>
            </a:r>
            <a:r>
              <a:rPr sz="2400" spc="-7" dirty="0">
                <a:latin typeface="Arial"/>
                <a:cs typeface="Arial"/>
              </a:rPr>
              <a:t>: Normal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6599" y="3691293"/>
            <a:ext cx="447935" cy="218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89083" y="3227066"/>
            <a:ext cx="4958899" cy="2591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558249"/>
            <a:ext cx="3657600" cy="32060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866">
              <a:lnSpc>
                <a:spcPts val="2480"/>
              </a:lnSpc>
            </a:pPr>
            <a:r>
              <a:rPr dirty="0"/>
              <a:t>11334</a:t>
            </a:r>
            <a:r>
              <a:rPr spc="-293" dirty="0"/>
              <a:t> </a:t>
            </a:r>
            <a:r>
              <a:rPr sz="4000" spc="-9" baseline="-12500" dirty="0">
                <a:solidFill>
                  <a:srgbClr val="FFFFFF"/>
                </a:solidFill>
              </a:rPr>
              <a:t>4</a:t>
            </a:r>
            <a:endParaRPr sz="4000" baseline="-12500"/>
          </a:p>
        </p:txBody>
      </p:sp>
    </p:spTree>
    <p:extLst>
      <p:ext uri="{BB962C8B-B14F-4D97-AF65-F5344CB8AC3E}">
        <p14:creationId xmlns:p14="http://schemas.microsoft.com/office/powerpoint/2010/main" val="303060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99" y="198526"/>
            <a:ext cx="837522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latin typeface="Arial" panose="020B0604020202020204" pitchFamily="34" charset="0"/>
                <a:cs typeface="Arial" panose="020B0604020202020204" pitchFamily="34" charset="0"/>
              </a:rPr>
              <a:t>ONNX</a:t>
            </a:r>
            <a:r>
              <a:rPr sz="4800" spc="-1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800" spc="-7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4034" y="1784741"/>
            <a:ext cx="8673253" cy="30097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ONNX is an open-source </a:t>
            </a:r>
            <a:r>
              <a:rPr sz="2400" dirty="0">
                <a:latin typeface="Arial"/>
                <a:cs typeface="Arial"/>
              </a:rPr>
              <a:t>standard </a:t>
            </a:r>
            <a:r>
              <a:rPr sz="2400" spc="-7" dirty="0">
                <a:latin typeface="Arial"/>
                <a:cs typeface="Arial"/>
              </a:rPr>
              <a:t>for neural network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Goal: Make it easy to train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network in one framework, then run  it in another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framework</a:t>
            </a:r>
            <a:endParaRPr sz="2400">
              <a:latin typeface="Arial"/>
              <a:cs typeface="Arial"/>
            </a:endParaRPr>
          </a:p>
          <a:p>
            <a:pPr marL="16933" marR="22859">
              <a:lnSpc>
                <a:spcPct val="201399"/>
              </a:lnSpc>
            </a:pPr>
            <a:r>
              <a:rPr sz="2400" spc="-7" dirty="0">
                <a:latin typeface="Arial"/>
                <a:cs typeface="Arial"/>
              </a:rPr>
              <a:t>Supported by PyTorch, Caffe2, Microsoft CNTK, Apache MXNet  </a:t>
            </a:r>
            <a:r>
              <a:rPr sz="2400" u="heavy" spc="-7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https://github.com/onnx/onnx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09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sz="4000" spc="-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65410" y="454229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537334" y="1743600"/>
            <a:ext cx="3713999" cy="2713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710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PyText workflow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code.fb.com/wp-content/uploads/2018/12/06_PyText_Flowchart_her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4" r="16695"/>
          <a:stretch/>
        </p:blipFill>
        <p:spPr bwMode="auto">
          <a:xfrm>
            <a:off x="930088" y="1690688"/>
            <a:ext cx="10331824" cy="48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1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806" y="812275"/>
            <a:ext cx="5872155" cy="44706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07" y="365125"/>
            <a:ext cx="5532599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5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Torch.nn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modules in </a:t>
            </a:r>
            <a:r>
              <a:rPr lang="en-US" altLang="zh-C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provides us a higher level API to build and train deep network.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77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torch.nn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Convolution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Pooling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Recurrent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Dropout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Non-linear activations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Loss functions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Padding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Sparse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Distance functions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Vision layers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47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ModuleList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ParameterList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18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C050C-0D46-6E40-99C5-98309F66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Module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88773-F00B-3B4B-A37D-E949455D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1142" cy="4351338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Base class for all neural network modules.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Your models should also subclass this class.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Modules can also contain other Modules, allowing to nest them in a tree structure. You can assign the submodules as regular attributes: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BC92D4-496A-C746-AFB4-9A20E278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19" y="1216895"/>
            <a:ext cx="5548181" cy="41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56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C050C-0D46-6E40-99C5-98309F66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88773-F00B-3B4B-A37D-E949455D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9581" cy="4351338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 sequential container. Modules will be added to it in the order they are passed in the constructor.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Alternatively, an ordered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dict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of modules can also be passed in.</a:t>
            </a:r>
            <a:b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3ACC7-EFFE-3D43-BC70-77C9F9A4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802" y="1415441"/>
            <a:ext cx="5602998" cy="476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C050C-0D46-6E40-99C5-98309F66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ModuleList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88773-F00B-3B4B-A37D-E949455D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ModuleList can be indexed like a regular Python list, but modules it contains are properly registered, and will be visible by all Module methods.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0D13E7-4C82-CC45-BBC4-948D1BDA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13" y="3031735"/>
            <a:ext cx="9419573" cy="36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C050C-0D46-6E40-99C5-98309F66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ParameterList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88773-F00B-3B4B-A37D-E949455D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ParameterList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can be indexed like a regular Python list, but parameters it contains are properly registered, and will be visible by all Module methods.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DF2954-445E-0642-A9EC-59783D05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24" y="3196565"/>
            <a:ext cx="10371551" cy="31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69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Bilinear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29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sz="4000" spc="-1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7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65410" y="454229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537334" y="1743600"/>
            <a:ext cx="3713999" cy="4279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356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8FF1-6B9A-B24D-BAC1-FC44AC68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DF19A-29F7-DE43-8BFD-C76D914A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4025"/>
            <a:ext cx="10515600" cy="2799600"/>
          </a:xfrm>
        </p:spPr>
        <p:txBody>
          <a:bodyPr>
            <a:normAutofit fontScale="92500"/>
          </a:bodyPr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torch.nn.Linear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out_features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bias=True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Parameters: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size of each input sample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out_features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size of each output sample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 set to False, the layer will not learn an additive bias. Default: True</a:t>
            </a:r>
            <a:b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C3D51-B9FA-1F41-BCBB-5A67D9D1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192" y="2036828"/>
            <a:ext cx="3038649" cy="586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3D9681-8753-2E49-BAFF-57F823D5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631544"/>
            <a:ext cx="5253712" cy="26131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D2ACE82-6803-054B-A1EB-774B22F6E49D}"/>
              </a:ext>
            </a:extLst>
          </p:cNvPr>
          <p:cNvSpPr/>
          <p:nvPr/>
        </p:nvSpPr>
        <p:spPr>
          <a:xfrm>
            <a:off x="838200" y="1668746"/>
            <a:ext cx="54749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Applies a linear transformation to the incoming data:</a:t>
            </a:r>
          </a:p>
        </p:txBody>
      </p:sp>
    </p:spTree>
    <p:extLst>
      <p:ext uri="{BB962C8B-B14F-4D97-AF65-F5344CB8AC3E}">
        <p14:creationId xmlns:p14="http://schemas.microsoft.com/office/powerpoint/2010/main" val="2978504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8FF1-6B9A-B24D-BAC1-FC44AC68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Bilinear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DF19A-29F7-DE43-8BFD-C76D914A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4025"/>
            <a:ext cx="10515600" cy="2799600"/>
          </a:xfrm>
        </p:spPr>
        <p:txBody>
          <a:bodyPr>
            <a:normAutofit fontScale="92500"/>
          </a:bodyPr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torch.nn.Bilinear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in1_features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in2_features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out_features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bias=True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Parameters: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in1_features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size of each first input sample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in2_features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size of each second input sample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out_features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size of each output sample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 set to False, the layer will not learn an additive bias. Default: True</a:t>
            </a:r>
            <a:b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2ACE82-6803-054B-A1EB-774B22F6E49D}"/>
              </a:ext>
            </a:extLst>
          </p:cNvPr>
          <p:cNvSpPr/>
          <p:nvPr/>
        </p:nvSpPr>
        <p:spPr>
          <a:xfrm>
            <a:off x="838200" y="1668746"/>
            <a:ext cx="54749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Applies a linear transformation to the incoming data: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B89AB3-AB62-7C43-B314-0DB17A05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877" y="2145799"/>
            <a:ext cx="2382764" cy="523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A66FF8-8A54-F045-8CC3-E9163283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55" y="726301"/>
            <a:ext cx="4984924" cy="26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35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Convolution Layers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ConvTranspose1d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ConvTranspose2d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ConvTranspose3d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0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4A2E42-4C9A-CC48-B66D-AE9A60A1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F9CCCC-B5DA-B74E-B7FC-2A5AA7048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8" y="365125"/>
            <a:ext cx="7566764" cy="6091246"/>
          </a:xfrm>
        </p:spPr>
      </p:pic>
    </p:spTree>
    <p:extLst>
      <p:ext uri="{BB962C8B-B14F-4D97-AF65-F5344CB8AC3E}">
        <p14:creationId xmlns:p14="http://schemas.microsoft.com/office/powerpoint/2010/main" val="2187752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1A8BE-B742-3545-9B30-00693E40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97A9D-0327-114F-AEE3-71C56D0FF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82704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torch.nn.Conv2d(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in_channels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out_channels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stride=1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padding=0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dilation=1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groups=1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bias=True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simplest case, the output value of the layer with input size 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 and output 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" altLang="zh-CN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​) can be precisely described as: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99821-3E92-4A4A-BB2A-BC339183F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69" y="4008329"/>
            <a:ext cx="9396545" cy="11857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E7353B-6CE4-944E-B875-CABC51126AE5}"/>
              </a:ext>
            </a:extLst>
          </p:cNvPr>
          <p:cNvSpPr/>
          <p:nvPr/>
        </p:nvSpPr>
        <p:spPr>
          <a:xfrm>
            <a:off x="838200" y="5117320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where ⋆ is the valid 2D </a:t>
            </a:r>
            <a:r>
              <a:rPr lang="en" altLang="zh-CN" sz="2800" dirty="0">
                <a:solidFill>
                  <a:srgbClr val="EE4C2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3"/>
              </a:rPr>
              <a:t>cross-correlation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operator,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is a batch size,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denotes a number of channels,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is a height of input planes in pixels, and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 is width in pixels.</a:t>
            </a:r>
            <a:endParaRPr lang="zh-CN" alt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4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B9102-5B72-C249-9F5D-E05EE1E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51078-1767-2E48-96C4-6E301DED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Parameters: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in_channels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Number of channels in the input image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out_channels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Number of channels produced by the convolution</a:t>
            </a:r>
          </a:p>
          <a:p>
            <a:pPr lvl="1"/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3" tooltip="(in Python v3.7)"/>
              </a:rPr>
              <a:t>tuple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Size of the convolving kernel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3" tooltip="(in Python v3.7)"/>
              </a:rPr>
              <a:t>tuple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 optional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Stride of the convolution. Default: 1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3" tooltip="(in Python v3.7)"/>
              </a:rPr>
              <a:t>tuple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 optional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Zero-padding added to both sides of the input. Default: 0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dilation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3" tooltip="(in Python v3.7)"/>
              </a:rPr>
              <a:t>tuple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 optional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Spacing between kernel elements. Default: 1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2" tooltip="(in Python v3.7)"/>
              </a:rPr>
              <a:t>int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 optional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Number of blocked connections from input channels to output channels. Default: 1</a:t>
            </a:r>
          </a:p>
          <a:p>
            <a:pPr lvl="1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  <a:hlinkClick r:id="rId4" tooltip="(in Python v3.7)"/>
              </a:rPr>
              <a:t>bool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 optional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– If True, adds a learnable bias to the output. Default: True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458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4DB60-6E2F-D443-8A11-282FBDAC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Conv2d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C6385-0839-A542-B359-45C691EE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B3C573-8188-B84A-96AC-1E8C0C23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31700"/>
            <a:ext cx="9728574" cy="282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8BEA9C-065E-F740-97A1-20AB7429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127"/>
            <a:ext cx="9970718" cy="278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66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7EB46-EBF2-B243-936B-9A4C52CA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Conv1d,2d,3d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434D0-60B4-5343-8918-EED22FE39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parameters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stride, padding, dilation can either be:</a:t>
            </a:r>
          </a:p>
          <a:p>
            <a:pPr lvl="1"/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 single </a:t>
            </a:r>
            <a:r>
              <a:rPr lang="en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in which case the same value is used for the depth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height and width) dimension</a:t>
            </a:r>
          </a:p>
          <a:p>
            <a:pPr lvl="1"/>
            <a:r>
              <a:rPr lang="en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tuple of three </a:t>
            </a:r>
            <a:r>
              <a:rPr lang="en" altLang="zh-C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– in which case, the first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is used for the depth dimension, the second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for the height dimension and the third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for the width dimension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85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908DD-9330-294A-97AD-CCB6063E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ConvTranspose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3395C9-0337-7F4B-B37D-D6E978266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2311"/>
            <a:ext cx="10515600" cy="1454651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exchange forward and backward propagation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detail: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vdumoulin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conv_arithmetic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E5FD91-BE85-2E42-BDC1-65522717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8" y="1825625"/>
            <a:ext cx="10521482" cy="26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75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Pooling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04238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MaxPool1d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MaxPool2d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MaxPool3d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MaxUnpool1d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MaxUnpool2d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MaxUnpool3d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AvgPool1d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AvgPool2d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AvgPool3d</a:t>
            </a:r>
          </a:p>
          <a:p>
            <a:pPr marL="0" indent="0">
              <a:buNone/>
            </a:pP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096000" y="1825625"/>
            <a:ext cx="48064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AdaptiveMaxPool1d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AdaptiveMaxPool2d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AdaptiveMaxPool3d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AdaptiveAvgPool1d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AdaptiveAvgPool2d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AdaptiveAvgPool3d</a:t>
            </a:r>
          </a:p>
        </p:txBody>
      </p:sp>
    </p:spTree>
    <p:extLst>
      <p:ext uri="{BB962C8B-B14F-4D97-AF65-F5344CB8AC3E}">
        <p14:creationId xmlns:p14="http://schemas.microsoft.com/office/powerpoint/2010/main" val="389411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Computational</a:t>
            </a:r>
            <a:r>
              <a:rPr sz="4000" spc="-113" dirty="0"/>
              <a:t> </a:t>
            </a:r>
            <a:r>
              <a:rPr sz="4000" spc="-7" dirty="0"/>
              <a:t>Graphs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5865410" y="4542292"/>
            <a:ext cx="430953" cy="430953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0" y="0"/>
                </a:moveTo>
                <a:lnTo>
                  <a:pt x="322736" y="0"/>
                </a:lnTo>
                <a:lnTo>
                  <a:pt x="322736" y="322736"/>
                </a:lnTo>
                <a:lnTo>
                  <a:pt x="0" y="32273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5865410" y="4542292"/>
            <a:ext cx="430953" cy="430953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0" y="0"/>
                </a:moveTo>
                <a:lnTo>
                  <a:pt x="322736" y="0"/>
                </a:lnTo>
                <a:lnTo>
                  <a:pt x="322736" y="322736"/>
                </a:lnTo>
                <a:lnTo>
                  <a:pt x="0" y="32273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5962777" y="4482960"/>
            <a:ext cx="2853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537334" y="1743600"/>
            <a:ext cx="3713999" cy="4279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81401" y="3548794"/>
            <a:ext cx="9152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solidFill>
                  <a:srgbClr val="FF0000"/>
                </a:solidFill>
                <a:latin typeface="Arial"/>
                <a:cs typeface="Arial"/>
              </a:rPr>
              <a:t>Ba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50865" y="4031393"/>
            <a:ext cx="3703320" cy="1486731"/>
          </a:xfrm>
          <a:prstGeom prst="rect">
            <a:avLst/>
          </a:prstGeom>
        </p:spPr>
        <p:txBody>
          <a:bodyPr vert="horz" wrap="square" lIns="0" tIns="37253" rIns="0" bIns="0" rtlCol="0">
            <a:spAutoFit/>
          </a:bodyPr>
          <a:lstStyle/>
          <a:p>
            <a:pPr marL="456342" marR="6773" indent="-439409">
              <a:lnSpc>
                <a:spcPts val="3800"/>
              </a:lnSpc>
              <a:spcBef>
                <a:spcPts val="293"/>
              </a:spcBef>
              <a:buChar char="-"/>
              <a:tabLst>
                <a:tab pos="456342" algn="l"/>
                <a:tab pos="457189" algn="l"/>
              </a:tabLst>
            </a:pP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Have to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compute 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our own</a:t>
            </a:r>
            <a:r>
              <a:rPr sz="32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3200">
              <a:latin typeface="Arial"/>
              <a:cs typeface="Arial"/>
            </a:endParaRPr>
          </a:p>
          <a:p>
            <a:pPr marL="456342" indent="-439409">
              <a:lnSpc>
                <a:spcPts val="3680"/>
              </a:lnSpc>
              <a:buChar char="-"/>
              <a:tabLst>
                <a:tab pos="456342" algn="l"/>
                <a:tab pos="457189" algn="l"/>
              </a:tabLst>
            </a:pP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Can’t run on</a:t>
            </a:r>
            <a:r>
              <a:rPr sz="3200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GPU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81400" y="1018894"/>
            <a:ext cx="4052147" cy="14918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b="1" spc="-7" dirty="0">
                <a:solidFill>
                  <a:srgbClr val="0000FF"/>
                </a:solidFill>
                <a:latin typeface="Arial"/>
                <a:cs typeface="Arial"/>
              </a:rPr>
              <a:t>Good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626518" marR="6773" indent="-440256">
              <a:lnSpc>
                <a:spcPts val="3800"/>
              </a:lnSpc>
              <a:spcBef>
                <a:spcPts val="140"/>
              </a:spcBef>
              <a:tabLst>
                <a:tab pos="625671" algn="l"/>
              </a:tabLst>
            </a:pP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-	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Clean API, easy to  write numeric</a:t>
            </a:r>
            <a:r>
              <a:rPr sz="32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3325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FE654-03F0-7F47-B484-9A0C57ED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C9C88-68A7-F14F-8A92-CC0B4F320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3298"/>
            <a:ext cx="10515600" cy="1606507"/>
          </a:xfrm>
        </p:spPr>
        <p:txBody>
          <a:bodyPr>
            <a:norm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simplest case, the output value of the layer with input size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),output 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Wout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​) and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kH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kW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 can be precisely described as: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824B7B-2981-F54A-910D-9A20202B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16" y="178747"/>
            <a:ext cx="4334005" cy="16190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91C923-4B69-D340-9BE8-C42D9589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50" y="4244813"/>
            <a:ext cx="10926871" cy="16177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34171D-CD01-8F45-B1C4-FE3BDBFD5749}"/>
              </a:ext>
            </a:extLst>
          </p:cNvPr>
          <p:cNvSpPr/>
          <p:nvPr/>
        </p:nvSpPr>
        <p:spPr>
          <a:xfrm>
            <a:off x="922750" y="1893501"/>
            <a:ext cx="10431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torch.nn.MaxPool2d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stride=None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padding=0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dilation=1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return_indices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=False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ceil_mode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=False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552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3BB09-4667-D442-8DF5-7AC3DFA0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11F9BB-6C26-7B4D-8513-81AD7329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size of the window to take a max over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stride of the window. Default value is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implicit zero padding to be added on both sides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dilation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a parameter that controls the stride of elements in the window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return_indices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will return the max indices along with the outputs. Useful for 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  <a:hlinkClick r:id="rId2" tooltip="torch.nn.MaxUnpool2d"/>
              </a:rPr>
              <a:t>torch.nn.MaxUnpool2d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later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ceil_mode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when True, will use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ceil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instead of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to compute the output shape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96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A1B3D-2B0E-104C-A2FE-17242B3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MaxUnpool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5D545-F734-1A41-907C-4A0D3FA3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Computes a partial inverse of 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  <a:hlinkClick r:id="rId2" tooltip="torch.nn.MaxPool1d"/>
              </a:rPr>
              <a:t>MaxPool1d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  <a:hlinkClick r:id="rId2" tooltip="torch.nn.MaxPool1d"/>
              </a:rPr>
              <a:t>MaxPool1d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is not fully invertible, since the non-maximal values are lost.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  <a:hlinkClick r:id="rId3" tooltip="torch.nn.MaxUnpool1d"/>
              </a:rPr>
              <a:t>MaxUnpool1d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takes in as input the output of 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  <a:hlinkClick r:id="rId2" tooltip="torch.nn.MaxPool1d"/>
              </a:rPr>
              <a:t>MaxPool1d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including the indices of the maximal values and computes a partial inverse in which all non-maximal values are set to zero.</a:t>
            </a:r>
          </a:p>
          <a:p>
            <a:pPr marL="0" indent="0">
              <a:buNone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FA19D2-F337-9149-8266-E006092D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34" y="4438065"/>
            <a:ext cx="8116866" cy="24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53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FE654-03F0-7F47-B484-9A0C57ED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AvgPool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C9C88-68A7-F14F-8A92-CC0B4F320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0386"/>
          </a:xfrm>
        </p:spPr>
        <p:txBody>
          <a:bodyPr>
            <a:normAutofit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Applies a 1D average pooling over an input signal composed of several input planes.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In the simplest case, the output value of the layer with input size (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), output 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Lout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​) and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can be precisely described as: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88EE0A-EA01-9148-98B6-8A0A3995B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14" y="140745"/>
            <a:ext cx="4828872" cy="16843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77C49C-10FC-4F43-990C-5A4858E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018" y="3894560"/>
            <a:ext cx="7261964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67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D1227-620C-644D-A7E5-41205E27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AvgPool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270A7-7127-7E4A-A48C-BD87EB785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size of the window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stride of the window. Default value is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kernel_size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implicit zero padding to be added on both sides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ceil_mode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when True, will use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ceil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instead of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floor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to compute the output shape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count_include_pad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when True, will include the zero-padding in the averaging calculation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81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FE654-03F0-7F47-B484-9A0C57ED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AdaptiveMaxPool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9C9C88-68A7-F14F-8A92-CC0B4F32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torch.nn.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AdaptiveMaxPool2d</a:t>
            </a:r>
            <a:r>
              <a:rPr lang="en" altLang="zh-CN" dirty="0"/>
              <a:t>(</a:t>
            </a:r>
            <a:r>
              <a:rPr lang="en" altLang="zh-CN" i="1" dirty="0" err="1"/>
              <a:t>output_size</a:t>
            </a:r>
            <a:r>
              <a:rPr lang="en" altLang="zh-CN" dirty="0"/>
              <a:t>, </a:t>
            </a:r>
            <a:r>
              <a:rPr lang="en" altLang="zh-CN" i="1" dirty="0" err="1"/>
              <a:t>return_indices</a:t>
            </a:r>
            <a:r>
              <a:rPr lang="en" altLang="zh-CN" i="1" dirty="0"/>
              <a:t>=False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F4955-1A49-294F-862E-8856F494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58" y="2305756"/>
            <a:ext cx="6081036" cy="43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69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Recurrent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RNNCell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LSTMCell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GRUCell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74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09340" cy="1994813"/>
          </a:xfrm>
        </p:spPr>
        <p:txBody>
          <a:bodyPr>
            <a:normAutofit lnSpcReduction="10000"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Applies a multi-layer Elman RNN with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non-linearity to an input sequence.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For each element in the input sequence, each layer computes the following function: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CE4B4D-BBD8-7344-A665-E5B9E1DC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301" y="90326"/>
            <a:ext cx="1887335" cy="29299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39BFA6F-D5EF-3B42-AC0A-EEF205CD3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11" y="3556870"/>
            <a:ext cx="7378178" cy="12442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8F80F6-7CD9-C441-AF48-D7F4CA7E0CAD}"/>
              </a:ext>
            </a:extLst>
          </p:cNvPr>
          <p:cNvSpPr/>
          <p:nvPr/>
        </p:nvSpPr>
        <p:spPr>
          <a:xfrm>
            <a:off x="838200" y="4801119"/>
            <a:ext cx="1051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 is the hidden state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 is the input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2800" i="1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−1) 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hidden state of the previous layer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or the initial hidden state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If </a:t>
            </a:r>
            <a:r>
              <a:rPr lang="en" altLang="zh-CN" sz="2800" dirty="0">
                <a:solidFill>
                  <a:srgbClr val="6C6C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nonlinearity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used instead of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57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B6504-949C-3A43-963B-5E034A76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1D9D9-8F75-8441-8FF6-46258D2C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expected features in the input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features in the hidden state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Number of recurrent layers. E.g., setting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=2 would mean stacking two RNNs together to form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stacked RNN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with the second RNN taking in outputs of the first RNN and computing the final results. Default: 1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nonlinearity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non-linearity to use. Can be either ‘tanh’ or ‘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’. Default: ‘tanh’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False, then the layer does not use bias weights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b_ih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b_hh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Default: True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batch_first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then the input and output tensors are provided as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feature)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Default: False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 non-zero, introduces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layer on the outputs of each RNN layer except the last layer, with dropout probability equal to dropout. Default: 0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becomes a bidirectional RNN. Default: False</a:t>
            </a:r>
          </a:p>
        </p:txBody>
      </p:sp>
    </p:spTree>
    <p:extLst>
      <p:ext uri="{BB962C8B-B14F-4D97-AF65-F5344CB8AC3E}">
        <p14:creationId xmlns:p14="http://schemas.microsoft.com/office/powerpoint/2010/main" val="2722594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B6504-949C-3A43-963B-5E034A76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1D9D9-8F75-8441-8FF6-46258D2C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features of the input sequence. 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initial hidden state for each element in the batch. Defaults to zero if not provided. If the RNN is bidirectional,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should be 2, else it should be 1.</a:t>
            </a:r>
          </a:p>
          <a:p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8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Computational</a:t>
            </a:r>
            <a:r>
              <a:rPr sz="4000" spc="-113" dirty="0"/>
              <a:t> </a:t>
            </a:r>
            <a:r>
              <a:rPr sz="4000" spc="-7" dirty="0"/>
              <a:t>Graphs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65410" y="454229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60540" y="1114610"/>
            <a:ext cx="15443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PyTorch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7334" y="1743600"/>
            <a:ext cx="3713999" cy="4279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521034" y="1702032"/>
            <a:ext cx="3730413" cy="2790613"/>
          </a:xfrm>
          <a:custGeom>
            <a:avLst/>
            <a:gdLst/>
            <a:ahLst/>
            <a:cxnLst/>
            <a:rect l="l" t="t" r="r" b="b"/>
            <a:pathLst>
              <a:path w="2797810" h="2092960">
                <a:moveTo>
                  <a:pt x="0" y="0"/>
                </a:moveTo>
                <a:lnTo>
                  <a:pt x="2797799" y="0"/>
                </a:lnTo>
                <a:lnTo>
                  <a:pt x="2797799" y="2092799"/>
                </a:lnTo>
                <a:lnTo>
                  <a:pt x="0" y="20927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7270301" y="5377808"/>
            <a:ext cx="35043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Looks exactly like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numpy!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72934" y="1747267"/>
            <a:ext cx="2522165" cy="238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235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B6504-949C-3A43-963B-5E034A76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1D9D9-8F75-8441-8FF6-46258D2C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output features 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h_k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 from the last layer of the RNN, for each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h_n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): tensor containing the hidden state for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k =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172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B6504-949C-3A43-963B-5E034A76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1D9D9-8F75-8441-8FF6-46258D2C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141DE3-431C-BF4B-9B72-04DFBA4B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56" y="2041417"/>
            <a:ext cx="8382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415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6357"/>
            <a:ext cx="10515600" cy="1960606"/>
          </a:xfrm>
        </p:spPr>
        <p:txBody>
          <a:bodyPr>
            <a:normAutofit lnSpcReduction="10000"/>
          </a:bodyPr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where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 is the hidden state at time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 is the cell state at time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" altLang="zh-CN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 is the input at time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−1)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 is the hidden state of the layer at time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or the initial hidden state at time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" altLang="zh-CN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​,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" altLang="zh-CN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​ are the input, forget, cell, and output gates, respectively. 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378D94-B1FD-9140-8253-5D807212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96" y="1969219"/>
            <a:ext cx="5449310" cy="22471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8F7699-C72E-8D43-81FF-54E89360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07" y="139066"/>
            <a:ext cx="6429493" cy="241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33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4167E6-E077-484E-8960-74B042C2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expected features in the input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features in the hidden state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Number of recurrent layers. E.g., setting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=2 would mean stacking two LSTMs together to form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stacked LSTM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with the second LSTM taking in outputs of the first LSTM and computing the final results. Default: 1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False, then the layer does not use bias weights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b_ih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b_hh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Default: True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batch_first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then the input and output tensors are provided as (batch,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feature). Default: False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 non-zero, introduces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layer on the outputs of each LSTM layer except the last layer, with dropout probability equal to dropout. Default: 0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becomes a bidirectional LSTM. Default: False</a:t>
            </a:r>
          </a:p>
        </p:txBody>
      </p:sp>
    </p:spTree>
    <p:extLst>
      <p:ext uri="{BB962C8B-B14F-4D97-AF65-F5344CB8AC3E}">
        <p14:creationId xmlns:p14="http://schemas.microsoft.com/office/powerpoint/2010/main" val="835489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11D4A6E-E995-2A40-BE1E-6F97BAB5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features of the input sequence. The input can also be a packed variable length sequence. 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initial hidden state for each element in the batch. If the RNN is bidirectional,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should be 2, else it should be 1.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initial cell state for each element in the batch.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If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(h_0, c_0)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is not provided, both </a:t>
            </a:r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default to zero.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46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DE0E22A-DA42-4241-8EDB-308EBD01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output features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from the last layer of the LSTM, for each t. 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h_n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hidden state for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 =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c_n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): tensor containing the cell state for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 =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948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6F1A4A-6294-EA4A-9016-C3187EB6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20" y="2039655"/>
            <a:ext cx="8090509" cy="3063073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9EF196-F2BE-9C49-8179-EB2FF3FEF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02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9657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Applies a multi-layer gated recurrent unit (GRU) </a:t>
            </a:r>
          </a:p>
          <a:p>
            <a:pPr marL="0" indent="0">
              <a:buNone/>
            </a:pP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RNN to an input sequence.</a:t>
            </a:r>
          </a:p>
          <a:p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For each element in the input sequence, each layer computes the following function: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F25C69-4624-8242-B95A-88FF1512A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9"/>
          <a:stretch/>
        </p:blipFill>
        <p:spPr>
          <a:xfrm>
            <a:off x="8567804" y="159862"/>
            <a:ext cx="3845490" cy="2433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ECB33A-38C3-594B-B2FE-D8DBD04C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08" y="3508361"/>
            <a:ext cx="6714037" cy="1964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57412E0-3160-C94A-B390-AC2676F59519}"/>
              </a:ext>
            </a:extLst>
          </p:cNvPr>
          <p:cNvSpPr/>
          <p:nvPr/>
        </p:nvSpPr>
        <p:spPr>
          <a:xfrm>
            <a:off x="1008345" y="5042118"/>
            <a:ext cx="1051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the hidden state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 is the input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sz="2800" i="1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−1)​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is the hidden state of the layer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or the initial hidden state at time </a:t>
            </a:r>
            <a:r>
              <a:rPr lang="en" altLang="zh-CN" sz="28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baseline="-25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" altLang="zh-CN" sz="2800" i="1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" altLang="zh-CN" sz="2800" i="1" baseline="-25000" dirty="0" err="1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 are the reset, update, and new gates, respectively.</a:t>
            </a:r>
            <a:r>
              <a:rPr lang="en" altLang="zh-CN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04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597"/>
          </a:xfrm>
        </p:spPr>
        <p:txBody>
          <a:bodyPr>
            <a:normAutofit fontScale="85000" lnSpcReduction="20000"/>
          </a:bodyPr>
          <a:lstStyle/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expected features in the input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The number of features in the hidden state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Number of recurrent layers. E.g., setting 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=2 would mean stacking two GRUs together to form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stacked GRU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with the second GRU taking in outputs of the first GRU and computing the final results. Default: 1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False, then the layer does not use bias weights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b_ih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b_hh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. Default: True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batch_first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then the input and output tensors are provided as (batch,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, feature). Default: False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 non-zero, introduces a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layer on the outputs of each GRU layer except the last layer, with dropout probability equal to dropout. Default: 0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– If True, becomes a bidirectional GRU. Default: False</a:t>
            </a:r>
          </a:p>
        </p:txBody>
      </p:sp>
    </p:spTree>
    <p:extLst>
      <p:ext uri="{BB962C8B-B14F-4D97-AF65-F5344CB8AC3E}">
        <p14:creationId xmlns:p14="http://schemas.microsoft.com/office/powerpoint/2010/main" val="14268593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7597"/>
          </a:xfrm>
        </p:spPr>
        <p:txBody>
          <a:bodyPr/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input_size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features of the input sequence. </a:t>
            </a:r>
          </a:p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h_0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initial hidden state for each element in the batch. Defaults to zero if not provided. If the RNN is bidirectional,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should be 2, else it should be 1.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2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Computational</a:t>
            </a:r>
            <a:r>
              <a:rPr sz="4000" spc="-113" dirty="0"/>
              <a:t> </a:t>
            </a:r>
            <a:r>
              <a:rPr sz="4000" spc="-7" dirty="0"/>
              <a:t>Graphs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65410" y="454229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3191" y="1114610"/>
            <a:ext cx="15443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PyTorch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7334" y="1743600"/>
            <a:ext cx="3713999" cy="4279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7166834" y="5227941"/>
            <a:ext cx="458300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PyTorch handles gradients for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72936" y="1747266"/>
            <a:ext cx="4894267" cy="3092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120699" y="4246532"/>
            <a:ext cx="1737360" cy="593512"/>
          </a:xfrm>
          <a:custGeom>
            <a:avLst/>
            <a:gdLst/>
            <a:ahLst/>
            <a:cxnLst/>
            <a:rect l="l" t="t" r="r" b="b"/>
            <a:pathLst>
              <a:path w="1303020" h="445135">
                <a:moveTo>
                  <a:pt x="0" y="0"/>
                </a:moveTo>
                <a:lnTo>
                  <a:pt x="1302599" y="0"/>
                </a:lnTo>
                <a:lnTo>
                  <a:pt x="1302599" y="444899"/>
                </a:lnTo>
                <a:lnTo>
                  <a:pt x="0" y="444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9787733" y="2319300"/>
            <a:ext cx="2280073" cy="593512"/>
          </a:xfrm>
          <a:custGeom>
            <a:avLst/>
            <a:gdLst/>
            <a:ahLst/>
            <a:cxnLst/>
            <a:rect l="l" t="t" r="r" b="b"/>
            <a:pathLst>
              <a:path w="1710054" h="445135">
                <a:moveTo>
                  <a:pt x="0" y="0"/>
                </a:moveTo>
                <a:lnTo>
                  <a:pt x="1709699" y="0"/>
                </a:lnTo>
                <a:lnTo>
                  <a:pt x="1709699" y="444899"/>
                </a:lnTo>
                <a:lnTo>
                  <a:pt x="0" y="444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2881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5581F-FB5F-E646-8065-6C662A146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9811"/>
          </a:xfrm>
        </p:spPr>
        <p:txBody>
          <a:bodyPr>
            <a:norm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output features 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h_t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the last layer of the GRU, for each t. </a:t>
            </a:r>
          </a:p>
          <a:p>
            <a:r>
              <a:rPr lang="en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h_n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 of shape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num_layers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num_directions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, batch,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hidden_size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: tensor containing the hidden state for </a:t>
            </a:r>
            <a:r>
              <a:rPr lang="en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t = </a:t>
            </a:r>
            <a:r>
              <a:rPr lang="en" altLang="zh-CN" i="1" dirty="0" err="1"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943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1D5FA-CB43-DD4C-BA5C-67A76DAF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999C0C-BC9D-864B-96CD-825A8ACB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000250"/>
            <a:ext cx="7632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0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RNN&amp;RNNCell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36507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Full Sequence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former is more complete and easier to package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 layer is implemented by calling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RNNCell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1BF1314-5AAF-7F40-9D28-804200687B3B}"/>
              </a:ext>
            </a:extLst>
          </p:cNvPr>
          <p:cNvSpPr txBox="1">
            <a:spLocks/>
          </p:cNvSpPr>
          <p:nvPr/>
        </p:nvSpPr>
        <p:spPr>
          <a:xfrm>
            <a:off x="5874707" y="1825625"/>
            <a:ext cx="5036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RNN Cell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 time step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latter is more flexible</a:t>
            </a:r>
          </a:p>
        </p:txBody>
      </p:sp>
    </p:spTree>
    <p:extLst>
      <p:ext uri="{BB962C8B-B14F-4D97-AF65-F5344CB8AC3E}">
        <p14:creationId xmlns:p14="http://schemas.microsoft.com/office/powerpoint/2010/main" val="28291690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Dropout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Dropout2d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Dropout3d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AlphaDropout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98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Normalization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BatchNorm1d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BatchNorm2d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BatchNorm3d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InstanceNorm1d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InstanceNorm2d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InstanceNorm3d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LocalResponseNorm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5593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Non-linear Activations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0423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ReLU6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ELU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SELU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PReLU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Hardtanh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096000" y="1825625"/>
            <a:ext cx="480646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LogSigmoid</a:t>
            </a: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Softshrink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Softsign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Tanhshrink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Softmin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Softmax2d</a:t>
            </a: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LogSoftmax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62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Loss 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04238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L1Loss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MSELoss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CrossEntropyLoss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NLLLoss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PoissonNLLLoss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KLDivLoss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BCELoss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BCEWithLogitsLoss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MarginRankingLoss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096000" y="1825625"/>
            <a:ext cx="480646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HingeEmbeddingLoss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MultiLabelMarginLoss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SmoothL1Loss</a:t>
            </a: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SoftMarginLoss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MultiLabelSoftMarginLoss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CosineEmbeddingLoss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MultiMarginLoss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600" dirty="0" err="1">
                <a:latin typeface="Arial" panose="020B0604020202020204" pitchFamily="34" charset="0"/>
                <a:cs typeface="Arial" panose="020B0604020202020204" pitchFamily="34" charset="0"/>
              </a:rPr>
              <a:t>TripletMarginLoss</a:t>
            </a:r>
            <a:endParaRPr lang="en-US" altLang="zh-C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675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Padding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ReflectionPad2d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ReplicationPad2d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ReplicationPad3d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ZeroPad2d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ConstantPad2d</a:t>
            </a:r>
          </a:p>
        </p:txBody>
      </p:sp>
    </p:spTree>
    <p:extLst>
      <p:ext uri="{BB962C8B-B14F-4D97-AF65-F5344CB8AC3E}">
        <p14:creationId xmlns:p14="http://schemas.microsoft.com/office/powerpoint/2010/main" val="1514066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Sparse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EmbeddingBag</a:t>
            </a:r>
          </a:p>
        </p:txBody>
      </p:sp>
    </p:spTree>
    <p:extLst>
      <p:ext uri="{BB962C8B-B14F-4D97-AF65-F5344CB8AC3E}">
        <p14:creationId xmlns:p14="http://schemas.microsoft.com/office/powerpoint/2010/main" val="576848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Distance 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CosineSimilarity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PairwiseDistance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9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67" y="395954"/>
            <a:ext cx="511217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Computational</a:t>
            </a:r>
            <a:r>
              <a:rPr sz="4000" spc="-113" dirty="0"/>
              <a:t> </a:t>
            </a:r>
            <a:r>
              <a:rPr sz="4000" spc="-7" dirty="0"/>
              <a:t>Graphs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688749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5517447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6346145" y="1255266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866533" y="1255342"/>
            <a:ext cx="189484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844952" algn="l"/>
                <a:tab pos="1673818" algn="l"/>
              </a:tabLst>
            </a:pPr>
            <a:r>
              <a:rPr sz="3200" dirty="0">
                <a:latin typeface="Arial"/>
                <a:cs typeface="Arial"/>
              </a:rPr>
              <a:t>x	y	z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4916" y="195870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463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*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0613" y="1791696"/>
            <a:ext cx="407283" cy="1670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402144" y="1791696"/>
            <a:ext cx="402565" cy="166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105403" y="2614078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283189" y="2614153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5418" y="2389016"/>
            <a:ext cx="109308" cy="200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865440" y="3030057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61413" y="3070088"/>
            <a:ext cx="284048" cy="169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142212" y="1804397"/>
            <a:ext cx="479213" cy="1086273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6083041" y="2860901"/>
            <a:ext cx="110264" cy="147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805927" y="372666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 txBox="1"/>
          <p:nvPr/>
        </p:nvSpPr>
        <p:spPr>
          <a:xfrm>
            <a:off x="5983711" y="3726744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b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25942" y="3460373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 txBox="1"/>
          <p:nvPr/>
        </p:nvSpPr>
        <p:spPr>
          <a:xfrm>
            <a:off x="5865410" y="4542291"/>
            <a:ext cx="430953" cy="436017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297">
              <a:lnSpc>
                <a:spcPts val="3387"/>
              </a:lnSpc>
            </a:pPr>
            <a:r>
              <a:rPr sz="3200" dirty="0">
                <a:latin typeface="Arial"/>
                <a:cs typeface="Arial"/>
              </a:rPr>
              <a:t>Σ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25837" y="4275797"/>
            <a:ext cx="109308" cy="2421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5806011" y="5238959"/>
            <a:ext cx="549487" cy="549487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 txBox="1"/>
          <p:nvPr/>
        </p:nvSpPr>
        <p:spPr>
          <a:xfrm>
            <a:off x="5983796" y="523903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c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5914" y="4972606"/>
            <a:ext cx="109308" cy="242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1733768" y="1114610"/>
            <a:ext cx="132080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Numpy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3191" y="1114610"/>
            <a:ext cx="15443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PyTorch</a:t>
            </a:r>
            <a:endParaRPr sz="3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7334" y="1743600"/>
            <a:ext cx="3713999" cy="4279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7245034" y="5256418"/>
            <a:ext cx="384810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Trivial to run on GPU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just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construct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arrays on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sz="1867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device!</a:t>
            </a:r>
            <a:endParaRPr sz="1867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72934" y="1766700"/>
            <a:ext cx="4316095" cy="3092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7182599" y="2199900"/>
            <a:ext cx="1814407" cy="215053"/>
          </a:xfrm>
          <a:custGeom>
            <a:avLst/>
            <a:gdLst/>
            <a:ahLst/>
            <a:cxnLst/>
            <a:rect l="l" t="t" r="r" b="b"/>
            <a:pathLst>
              <a:path w="1360804" h="161289">
                <a:moveTo>
                  <a:pt x="0" y="0"/>
                </a:moveTo>
                <a:lnTo>
                  <a:pt x="1360199" y="0"/>
                </a:lnTo>
                <a:lnTo>
                  <a:pt x="1360199" y="161099"/>
                </a:lnTo>
                <a:lnTo>
                  <a:pt x="0" y="16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193633" y="6279547"/>
            <a:ext cx="601980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8997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Vision layers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PixelShuffle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Upsample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UpsamplingNearest2d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UpsamplingBilinear2d</a:t>
            </a:r>
          </a:p>
        </p:txBody>
      </p:sp>
    </p:spTree>
    <p:extLst>
      <p:ext uri="{BB962C8B-B14F-4D97-AF65-F5344CB8AC3E}">
        <p14:creationId xmlns:p14="http://schemas.microsoft.com/office/powerpoint/2010/main" val="2262430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clip_grad_norm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weight_norm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remove_weight_norm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PackedSequence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pack_padded_sequence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pad_packed_sequence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pad_sequence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pack_sequence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622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 work choices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Choice of last layer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 a regression, a linear layer generating a scalar value; for a vector regression, a linear layer generating more than one scalar value;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Choice of loss function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882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 model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11663"/>
              </p:ext>
            </p:extLst>
          </p:nvPr>
        </p:nvGraphicFramePr>
        <p:xfrm>
          <a:off x="838200" y="2038512"/>
          <a:ext cx="10515600" cy="4510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062">
                  <a:extLst>
                    <a:ext uri="{9D8B030D-6E8A-4147-A177-3AD203B41FA5}">
                      <a16:colId xmlns:a16="http://schemas.microsoft.com/office/drawing/2014/main" val="2145277484"/>
                    </a:ext>
                  </a:extLst>
                </a:gridCol>
                <a:gridCol w="3525715">
                  <a:extLst>
                    <a:ext uri="{9D8B030D-6E8A-4147-A177-3AD203B41FA5}">
                      <a16:colId xmlns:a16="http://schemas.microsoft.com/office/drawing/2014/main" val="1995334974"/>
                    </a:ext>
                  </a:extLst>
                </a:gridCol>
                <a:gridCol w="3097823">
                  <a:extLst>
                    <a:ext uri="{9D8B030D-6E8A-4147-A177-3AD203B41FA5}">
                      <a16:colId xmlns:a16="http://schemas.microsoft.com/office/drawing/2014/main" val="3848233304"/>
                    </a:ext>
                  </a:extLst>
                </a:gridCol>
              </a:tblGrid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</a:t>
                      </a:r>
                      <a:r>
                        <a:rPr lang="en-US" altLang="zh-CN" sz="28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type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Activation function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 function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726239"/>
                  </a:ext>
                </a:extLst>
              </a:tr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classification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Sigmoid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CrossEntropyLoss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248024"/>
                  </a:ext>
                </a:extLst>
              </a:tr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Multi-class classification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Softmax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CrossEntropyLoss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147200"/>
                  </a:ext>
                </a:extLst>
              </a:tr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Multi-label classification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Sigmoid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CrossEntropyLoss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613528"/>
                  </a:ext>
                </a:extLst>
              </a:tr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83453"/>
                  </a:ext>
                </a:extLst>
              </a:tr>
              <a:tr h="65524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Vector regression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  <a:endParaRPr lang="zh-CN" alt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12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251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1984</Words>
  <Application>Microsoft Macintosh PowerPoint</Application>
  <PresentationFormat>宽屏</PresentationFormat>
  <Paragraphs>649</Paragraphs>
  <Slides>93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8" baseType="lpstr">
      <vt:lpstr>等线</vt:lpstr>
      <vt:lpstr>等线 Light</vt:lpstr>
      <vt:lpstr>Arial</vt:lpstr>
      <vt:lpstr>Times New Roman</vt:lpstr>
      <vt:lpstr>Office 主题​​</vt:lpstr>
      <vt:lpstr>Neural Network Layers in Pytorch</vt:lpstr>
      <vt:lpstr>Why Pytorch</vt:lpstr>
      <vt:lpstr>A zoo of frameworks!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PyTorch: Dynamic Computation Graphs</vt:lpstr>
      <vt:lpstr>Static Computation Graphs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Static vs Dynamic Graphs</vt:lpstr>
      <vt:lpstr>Static vs Dynamic: Optimization</vt:lpstr>
      <vt:lpstr>Static vs Dynamic: Serialization</vt:lpstr>
      <vt:lpstr>Static vs Dynamic: Conditional</vt:lpstr>
      <vt:lpstr>Static vs Dynamic: Conditional</vt:lpstr>
      <vt:lpstr>Static vs Dynamic: Conditional</vt:lpstr>
      <vt:lpstr>Static vs Dynamic: Loops</vt:lpstr>
      <vt:lpstr>Static vs Dynamic: Loops</vt:lpstr>
      <vt:lpstr>Static vs Dynamic: Loops</vt:lpstr>
      <vt:lpstr>ONNX Support</vt:lpstr>
      <vt:lpstr>PyText workflow </vt:lpstr>
      <vt:lpstr>PowerPoint 演示文稿</vt:lpstr>
      <vt:lpstr>Torch.nn</vt:lpstr>
      <vt:lpstr>torch.nn</vt:lpstr>
      <vt:lpstr>Containers</vt:lpstr>
      <vt:lpstr>Module</vt:lpstr>
      <vt:lpstr>Sequential</vt:lpstr>
      <vt:lpstr>ModuleList</vt:lpstr>
      <vt:lpstr>ParameterList</vt:lpstr>
      <vt:lpstr>Linear layers</vt:lpstr>
      <vt:lpstr>Linear</vt:lpstr>
      <vt:lpstr>Bilinear</vt:lpstr>
      <vt:lpstr>Convolution Layers</vt:lpstr>
      <vt:lpstr>PowerPoint 演示文稿</vt:lpstr>
      <vt:lpstr>Conv2d</vt:lpstr>
      <vt:lpstr>Conv2d</vt:lpstr>
      <vt:lpstr>Conv2d</vt:lpstr>
      <vt:lpstr>Conv1d,2d,3d</vt:lpstr>
      <vt:lpstr>ConvTranspose</vt:lpstr>
      <vt:lpstr>Pooling Layers</vt:lpstr>
      <vt:lpstr>MaxPool</vt:lpstr>
      <vt:lpstr>MaxPool</vt:lpstr>
      <vt:lpstr>MaxUnpool</vt:lpstr>
      <vt:lpstr>AvgPool</vt:lpstr>
      <vt:lpstr>AvgPool</vt:lpstr>
      <vt:lpstr>AdaptiveMaxPool</vt:lpstr>
      <vt:lpstr>Recurrent layers</vt:lpstr>
      <vt:lpstr>RNN</vt:lpstr>
      <vt:lpstr>RNN</vt:lpstr>
      <vt:lpstr>RNN</vt:lpstr>
      <vt:lpstr>RNN</vt:lpstr>
      <vt:lpstr>RNN</vt:lpstr>
      <vt:lpstr>LSTM</vt:lpstr>
      <vt:lpstr>LSTM</vt:lpstr>
      <vt:lpstr>LSTM</vt:lpstr>
      <vt:lpstr>LSTM</vt:lpstr>
      <vt:lpstr>LSTM</vt:lpstr>
      <vt:lpstr>GRU</vt:lpstr>
      <vt:lpstr>GRU</vt:lpstr>
      <vt:lpstr>GRU</vt:lpstr>
      <vt:lpstr>GRU</vt:lpstr>
      <vt:lpstr>GRU</vt:lpstr>
      <vt:lpstr>RNN&amp;RNNCell</vt:lpstr>
      <vt:lpstr>Dropout layers</vt:lpstr>
      <vt:lpstr>Normalization layers</vt:lpstr>
      <vt:lpstr>Non-linear Activations</vt:lpstr>
      <vt:lpstr>Loss functions</vt:lpstr>
      <vt:lpstr>Padding Layers</vt:lpstr>
      <vt:lpstr>Sparse layers</vt:lpstr>
      <vt:lpstr>Distance functions</vt:lpstr>
      <vt:lpstr>Vision layers</vt:lpstr>
      <vt:lpstr>Utilities</vt:lpstr>
      <vt:lpstr>Model work choices</vt:lpstr>
      <vt:lpstr>Baseline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昱峰</dc:creator>
  <cp:lastModifiedBy>昱峰 吕</cp:lastModifiedBy>
  <cp:revision>125</cp:revision>
  <dcterms:created xsi:type="dcterms:W3CDTF">2018-12-24T01:43:30Z</dcterms:created>
  <dcterms:modified xsi:type="dcterms:W3CDTF">2018-12-25T04:30:38Z</dcterms:modified>
</cp:coreProperties>
</file>